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0"/>
  </p:notesMasterIdLst>
  <p:sldIdLst>
    <p:sldId id="256" r:id="rId5"/>
    <p:sldId id="610" r:id="rId6"/>
    <p:sldId id="626" r:id="rId7"/>
    <p:sldId id="611" r:id="rId8"/>
    <p:sldId id="612" r:id="rId9"/>
    <p:sldId id="613" r:id="rId10"/>
    <p:sldId id="615" r:id="rId11"/>
    <p:sldId id="614" r:id="rId12"/>
    <p:sldId id="616" r:id="rId13"/>
    <p:sldId id="617" r:id="rId14"/>
    <p:sldId id="618" r:id="rId15"/>
    <p:sldId id="619" r:id="rId16"/>
    <p:sldId id="620" r:id="rId17"/>
    <p:sldId id="621" r:id="rId18"/>
    <p:sldId id="622" r:id="rId19"/>
    <p:sldId id="625" r:id="rId20"/>
    <p:sldId id="623" r:id="rId21"/>
    <p:sldId id="624" r:id="rId22"/>
    <p:sldId id="262" r:id="rId23"/>
    <p:sldId id="261" r:id="rId24"/>
    <p:sldId id="260" r:id="rId25"/>
    <p:sldId id="630" r:id="rId26"/>
    <p:sldId id="631" r:id="rId27"/>
    <p:sldId id="606" r:id="rId28"/>
    <p:sldId id="608" r:id="rId29"/>
    <p:sldId id="266" r:id="rId30"/>
    <p:sldId id="269" r:id="rId31"/>
    <p:sldId id="632" r:id="rId32"/>
    <p:sldId id="286" r:id="rId33"/>
    <p:sldId id="609" r:id="rId34"/>
    <p:sldId id="285" r:id="rId35"/>
    <p:sldId id="284" r:id="rId36"/>
    <p:sldId id="633" r:id="rId37"/>
    <p:sldId id="628" r:id="rId38"/>
    <p:sldId id="62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Karma, Megan" initials="OM" lastIdx="4" clrIdx="0">
    <p:extLst>
      <p:ext uri="{19B8F6BF-5375-455C-9EA6-DF929625EA0E}">
        <p15:presenceInfo xmlns:p15="http://schemas.microsoft.com/office/powerpoint/2012/main" userId="S::okarma@chop.edu::b50b4131-62e0-4293-aa6a-e0d33684d6b2" providerId="AD"/>
      </p:ext>
    </p:extLst>
  </p:cmAuthor>
  <p:cmAuthor id="2" name="Raja, Amna" initials="RA" lastIdx="4" clrIdx="1">
    <p:extLst>
      <p:ext uri="{19B8F6BF-5375-455C-9EA6-DF929625EA0E}">
        <p15:presenceInfo xmlns:p15="http://schemas.microsoft.com/office/powerpoint/2012/main" userId="Raja, Amna" providerId="None"/>
      </p:ext>
    </p:extLst>
  </p:cmAuthor>
  <p:cmAuthor id="3" name="Bell, Brent" initials="BB" lastIdx="5" clrIdx="2">
    <p:extLst>
      <p:ext uri="{19B8F6BF-5375-455C-9EA6-DF929625EA0E}">
        <p15:presenceInfo xmlns:p15="http://schemas.microsoft.com/office/powerpoint/2012/main" userId="S::BELLB@chop.edu::550cf0da-7c84-47b5-b259-d2fb2aaf1f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6E5"/>
    <a:srgbClr val="2674BA"/>
    <a:srgbClr val="3E9CC9"/>
    <a:srgbClr val="7F2988"/>
    <a:srgbClr val="592D85"/>
    <a:srgbClr val="C31F79"/>
    <a:srgbClr val="E660A9"/>
    <a:srgbClr val="134374"/>
    <a:srgbClr val="1D4F67"/>
    <a:srgbClr val="EB12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3444" autoAdjust="0"/>
  </p:normalViewPr>
  <p:slideViewPr>
    <p:cSldViewPr snapToGrid="0">
      <p:cViewPr varScale="1">
        <p:scale>
          <a:sx n="75" d="100"/>
          <a:sy n="75" d="100"/>
        </p:scale>
        <p:origin x="110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74326-AD78-4E67-8599-BA8A5604D89A}" type="datetimeFigureOut">
              <a:rPr lang="en-US" smtClean="0"/>
              <a:t>01/12/2022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8EB8B-B78C-4FCA-B737-0D9226F57ED2}" type="slidenum">
              <a:rPr lang="en-US" smtClean="0"/>
              <a:t>‹#›</a:t>
            </a:fld>
            <a:endParaRPr lang="en-US"/>
          </a:p>
        </p:txBody>
      </p:sp>
    </p:spTree>
    <p:extLst>
      <p:ext uri="{BB962C8B-B14F-4D97-AF65-F5344CB8AC3E}">
        <p14:creationId xmlns:p14="http://schemas.microsoft.com/office/powerpoint/2010/main" val="2229337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https://grants.nih.gov/grants/forms/biosketch.htm</a:t>
            </a:r>
          </a:p>
          <a:p>
            <a:endParaRPr lang="en-US"/>
          </a:p>
          <a:p>
            <a:endParaRPr lang="en-US"/>
          </a:p>
        </p:txBody>
      </p:sp>
      <p:sp>
        <p:nvSpPr>
          <p:cNvPr id="4" name="Slide Number Placeholder 3"/>
          <p:cNvSpPr>
            <a:spLocks noGrp="1"/>
          </p:cNvSpPr>
          <p:nvPr>
            <p:ph type="sldNum" sz="quarter" idx="5"/>
          </p:nvPr>
        </p:nvSpPr>
        <p:spPr/>
        <p:txBody>
          <a:bodyPr/>
          <a:lstStyle/>
          <a:p>
            <a:fld id="{87E8EB8B-B78C-4FCA-B737-0D9226F57ED2}" type="slidenum">
              <a:rPr lang="en-US" smtClean="0"/>
              <a:t>2</a:t>
            </a:fld>
            <a:endParaRPr lang="en-US"/>
          </a:p>
        </p:txBody>
      </p:sp>
    </p:spTree>
    <p:extLst>
      <p:ext uri="{BB962C8B-B14F-4D97-AF65-F5344CB8AC3E}">
        <p14:creationId xmlns:p14="http://schemas.microsoft.com/office/powerpoint/2010/main" val="3351872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https://www.colorado.edu/ocg/2021/03/25/nih-important-required-changes-biosketch-and-other-support-forms-and-content</a:t>
            </a:r>
          </a:p>
          <a:p>
            <a:endParaRPr lang="en-US"/>
          </a:p>
        </p:txBody>
      </p:sp>
      <p:sp>
        <p:nvSpPr>
          <p:cNvPr id="4" name="Slide Number Placeholder 3"/>
          <p:cNvSpPr>
            <a:spLocks noGrp="1"/>
          </p:cNvSpPr>
          <p:nvPr>
            <p:ph type="sldNum" sz="quarter" idx="5"/>
          </p:nvPr>
        </p:nvSpPr>
        <p:spPr/>
        <p:txBody>
          <a:bodyPr/>
          <a:lstStyle/>
          <a:p>
            <a:fld id="{87E8EB8B-B78C-4FCA-B737-0D9226F57ED2}" type="slidenum">
              <a:rPr lang="en-US" smtClean="0"/>
              <a:t>4</a:t>
            </a:fld>
            <a:endParaRPr lang="en-US"/>
          </a:p>
        </p:txBody>
      </p:sp>
    </p:spTree>
    <p:extLst>
      <p:ext uri="{BB962C8B-B14F-4D97-AF65-F5344CB8AC3E}">
        <p14:creationId xmlns:p14="http://schemas.microsoft.com/office/powerpoint/2010/main" val="3862598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https://guides.libraries.psu.edu/sciencv</a:t>
            </a:r>
          </a:p>
          <a:p>
            <a:endParaRPr lang="en-US" dirty="0"/>
          </a:p>
          <a:p>
            <a:r>
              <a:rPr lang="en-US" dirty="0"/>
              <a:t>https://researchguides.uic.edu/nihbiosketch/SciENcv</a:t>
            </a:r>
          </a:p>
        </p:txBody>
      </p:sp>
      <p:sp>
        <p:nvSpPr>
          <p:cNvPr id="4" name="Slide Number Placeholder 3"/>
          <p:cNvSpPr>
            <a:spLocks noGrp="1"/>
          </p:cNvSpPr>
          <p:nvPr>
            <p:ph type="sldNum" sz="quarter" idx="5"/>
          </p:nvPr>
        </p:nvSpPr>
        <p:spPr/>
        <p:txBody>
          <a:bodyPr/>
          <a:lstStyle/>
          <a:p>
            <a:fld id="{87E8EB8B-B78C-4FCA-B737-0D9226F57ED2}" type="slidenum">
              <a:rPr lang="en-US" smtClean="0"/>
              <a:t>18</a:t>
            </a:fld>
            <a:endParaRPr lang="en-US"/>
          </a:p>
        </p:txBody>
      </p:sp>
    </p:spTree>
    <p:extLst>
      <p:ext uri="{BB962C8B-B14F-4D97-AF65-F5344CB8AC3E}">
        <p14:creationId xmlns:p14="http://schemas.microsoft.com/office/powerpoint/2010/main" val="2618731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8EB8B-B78C-4FCA-B737-0D9226F57ED2}" type="slidenum">
              <a:rPr lang="en-US" smtClean="0"/>
              <a:t>20</a:t>
            </a:fld>
            <a:endParaRPr lang="en-US"/>
          </a:p>
        </p:txBody>
      </p:sp>
    </p:spTree>
    <p:extLst>
      <p:ext uri="{BB962C8B-B14F-4D97-AF65-F5344CB8AC3E}">
        <p14:creationId xmlns:p14="http://schemas.microsoft.com/office/powerpoint/2010/main" val="2595720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7E8EB8B-B78C-4FCA-B737-0D9226F57ED2}" type="slidenum">
              <a:rPr lang="en-US" smtClean="0"/>
              <a:t>21</a:t>
            </a:fld>
            <a:endParaRPr lang="en-US"/>
          </a:p>
        </p:txBody>
      </p:sp>
    </p:spTree>
    <p:extLst>
      <p:ext uri="{BB962C8B-B14F-4D97-AF65-F5344CB8AC3E}">
        <p14:creationId xmlns:p14="http://schemas.microsoft.com/office/powerpoint/2010/main" val="438321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6CFB79-2D1E-4083-84D7-775772FCF9F4}" type="slidenum">
              <a:rPr lang="en-ID" smtClean="0"/>
              <a:t>26</a:t>
            </a:fld>
            <a:endParaRPr lang="en-ID"/>
          </a:p>
        </p:txBody>
      </p:sp>
    </p:spTree>
    <p:extLst>
      <p:ext uri="{BB962C8B-B14F-4D97-AF65-F5344CB8AC3E}">
        <p14:creationId xmlns:p14="http://schemas.microsoft.com/office/powerpoint/2010/main" val="3049563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1F2948-4C87-4302-AE02-979E4AEA47D6}" type="slidenum">
              <a:rPr lang="en-US" smtClean="0"/>
              <a:t>31</a:t>
            </a:fld>
            <a:endParaRPr lang="en-US"/>
          </a:p>
        </p:txBody>
      </p:sp>
    </p:spTree>
    <p:extLst>
      <p:ext uri="{BB962C8B-B14F-4D97-AF65-F5344CB8AC3E}">
        <p14:creationId xmlns:p14="http://schemas.microsoft.com/office/powerpoint/2010/main" val="2323801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A62FE-97F3-4937-B5FB-7A06D97665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49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199" y="592924"/>
            <a:ext cx="5577591" cy="1207008"/>
          </a:xfrm>
        </p:spPr>
        <p:txBody>
          <a:bodyPr anchor="ctr"/>
          <a:lstStyle>
            <a:lvl1pPr algn="l">
              <a:defRPr sz="3600" b="1" cap="all" baseline="0">
                <a:solidFill>
                  <a:srgbClr val="3E9CC9"/>
                </a:solidFill>
                <a:latin typeface="+mj-lt"/>
              </a:defRPr>
            </a:lvl1pPr>
          </a:lstStyle>
          <a:p>
            <a:r>
              <a:rPr lang="en-US" cap="all" baseline="0"/>
              <a:t>Click to add title</a:t>
            </a:r>
            <a:endParaRPr lang="en-US"/>
          </a:p>
        </p:txBody>
      </p:sp>
      <p:sp>
        <p:nvSpPr>
          <p:cNvPr id="3" name="Subtitle 2"/>
          <p:cNvSpPr>
            <a:spLocks noGrp="1"/>
          </p:cNvSpPr>
          <p:nvPr>
            <p:ph type="subTitle" idx="1" hasCustomPrompt="1"/>
          </p:nvPr>
        </p:nvSpPr>
        <p:spPr>
          <a:xfrm>
            <a:off x="838199" y="1994858"/>
            <a:ext cx="5577589" cy="497951"/>
          </a:xfrm>
        </p:spPr>
        <p:txBody>
          <a:bodyPr>
            <a:normAutofit/>
          </a:bodyPr>
          <a:lstStyle>
            <a:lvl1pPr marL="0" indent="0" algn="l">
              <a:buNone/>
              <a:defRPr sz="2800" b="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6" name="Slide Number Placeholder 5"/>
          <p:cNvSpPr>
            <a:spLocks noGrp="1"/>
          </p:cNvSpPr>
          <p:nvPr>
            <p:ph type="sldNum" sz="quarter" idx="12"/>
          </p:nvPr>
        </p:nvSpPr>
        <p:spPr>
          <a:xfrm>
            <a:off x="11309685" y="6356352"/>
            <a:ext cx="563768" cy="365125"/>
          </a:xfrm>
        </p:spPr>
        <p:txBody>
          <a:bodyPr/>
          <a:lstStyle>
            <a:lvl1pPr>
              <a:defRPr>
                <a:solidFill>
                  <a:schemeClr val="bg1"/>
                </a:solidFill>
              </a:defRPr>
            </a:lvl1pPr>
          </a:lstStyle>
          <a:p>
            <a:fld id="{AD40181A-01B0-4CB8-8614-1473649F6741}" type="slidenum">
              <a:rPr lang="en-US" smtClean="0"/>
              <a:pPr/>
              <a:t>‹#›</a:t>
            </a:fld>
            <a:endParaRPr lang="en-US"/>
          </a:p>
        </p:txBody>
      </p:sp>
      <p:sp>
        <p:nvSpPr>
          <p:cNvPr id="12" name="Text Placeholder 11"/>
          <p:cNvSpPr>
            <a:spLocks noGrp="1"/>
          </p:cNvSpPr>
          <p:nvPr>
            <p:ph type="body" sz="quarter" idx="13" hasCustomPrompt="1"/>
          </p:nvPr>
        </p:nvSpPr>
        <p:spPr>
          <a:xfrm>
            <a:off x="838200" y="2764852"/>
            <a:ext cx="5577417" cy="502920"/>
          </a:xfrm>
        </p:spPr>
        <p:txBody>
          <a:bodyPr>
            <a:normAutofit/>
          </a:bodyPr>
          <a:lstStyle>
            <a:lvl1pPr marL="0" indent="0">
              <a:buNone/>
              <a:defRPr sz="2400" b="0" baseline="0">
                <a:latin typeface="Arial" panose="020B0604020202020204" pitchFamily="34" charset="0"/>
                <a:cs typeface="Arial" panose="020B0604020202020204" pitchFamily="34" charset="0"/>
              </a:defRPr>
            </a:lvl1pPr>
          </a:lstStyle>
          <a:p>
            <a:pPr lvl="0"/>
            <a:r>
              <a:rPr lang="en-US"/>
              <a:t>Click to add date</a:t>
            </a:r>
          </a:p>
        </p:txBody>
      </p:sp>
    </p:spTree>
    <p:extLst>
      <p:ext uri="{BB962C8B-B14F-4D97-AF65-F5344CB8AC3E}">
        <p14:creationId xmlns:p14="http://schemas.microsoft.com/office/powerpoint/2010/main" val="228282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22052" y="320156"/>
            <a:ext cx="11010595" cy="1143000"/>
          </a:xfrm>
        </p:spPr>
        <p:txBody>
          <a:bodyPr/>
          <a:lstStyle>
            <a:lvl1pPr>
              <a:defRPr b="1">
                <a:latin typeface="+mj-lt"/>
              </a:defRPr>
            </a:lvl1pPr>
          </a:lstStyle>
          <a:p>
            <a:r>
              <a:rPr lang="en-US"/>
              <a:t>Click to add title</a:t>
            </a:r>
          </a:p>
        </p:txBody>
      </p:sp>
      <p:sp>
        <p:nvSpPr>
          <p:cNvPr id="3" name="Content Placeholder 2"/>
          <p:cNvSpPr>
            <a:spLocks noGrp="1"/>
          </p:cNvSpPr>
          <p:nvPr>
            <p:ph idx="1" hasCustomPrompt="1"/>
          </p:nvPr>
        </p:nvSpPr>
        <p:spPr>
          <a:xfrm>
            <a:off x="1222052" y="1736231"/>
            <a:ext cx="11010595" cy="3895344"/>
          </a:xfrm>
        </p:spPr>
        <p:txBody>
          <a:bodyPr/>
          <a:lstStyle>
            <a:lvl1pPr>
              <a:defRPr>
                <a:latin typeface="Arial" panose="020B0604020202020204" pitchFamily="34" charset="0"/>
                <a:cs typeface="Arial" panose="020B0604020202020204" pitchFamily="34" charset="0"/>
              </a:defRPr>
            </a:lvl1pPr>
          </a:lstStyle>
          <a:p>
            <a:pPr lvl="0"/>
            <a:r>
              <a:rPr lang="en-US"/>
              <a:t>Click to add text</a:t>
            </a:r>
          </a:p>
        </p:txBody>
      </p:sp>
      <p:sp>
        <p:nvSpPr>
          <p:cNvPr id="6" name="Slide Number Placeholder 5"/>
          <p:cNvSpPr>
            <a:spLocks noGrp="1"/>
          </p:cNvSpPr>
          <p:nvPr>
            <p:ph type="sldNum" sz="quarter" idx="12"/>
          </p:nvPr>
        </p:nvSpPr>
        <p:spPr>
          <a:xfrm>
            <a:off x="11325727" y="6356352"/>
            <a:ext cx="547727" cy="365125"/>
          </a:xfrm>
        </p:spPr>
        <p:txBody>
          <a:bodyPr/>
          <a:lstStyle>
            <a:lvl1pPr>
              <a:defRPr>
                <a:solidFill>
                  <a:srgbClr val="FFFFFE"/>
                </a:solidFill>
              </a:defRPr>
            </a:lvl1pPr>
          </a:lstStyle>
          <a:p>
            <a:fld id="{AD40181A-01B0-4CB8-8614-1473649F6741}" type="slidenum">
              <a:rPr lang="en-US" smtClean="0"/>
              <a:pPr/>
              <a:t>‹#›</a:t>
            </a:fld>
            <a:endParaRPr lang="en-US"/>
          </a:p>
        </p:txBody>
      </p:sp>
    </p:spTree>
    <p:extLst>
      <p:ext uri="{BB962C8B-B14F-4D97-AF65-F5344CB8AC3E}">
        <p14:creationId xmlns:p14="http://schemas.microsoft.com/office/powerpoint/2010/main" val="420067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1325727" y="6356352"/>
            <a:ext cx="548647" cy="365125"/>
          </a:xfrm>
        </p:spPr>
        <p:txBody>
          <a:bodyPr/>
          <a:lstStyle>
            <a:lvl1pPr>
              <a:defRPr>
                <a:solidFill>
                  <a:srgbClr val="FFFFFE"/>
                </a:solidFill>
              </a:defRPr>
            </a:lvl1pPr>
          </a:lstStyle>
          <a:p>
            <a:fld id="{AD40181A-01B0-4CB8-8614-1473649F6741}" type="slidenum">
              <a:rPr lang="en-US" smtClean="0"/>
              <a:pPr/>
              <a:t>‹#›</a:t>
            </a:fld>
            <a:endParaRPr lang="en-US"/>
          </a:p>
        </p:txBody>
      </p:sp>
      <p:sp>
        <p:nvSpPr>
          <p:cNvPr id="2" name="Title 1"/>
          <p:cNvSpPr>
            <a:spLocks noGrp="1"/>
          </p:cNvSpPr>
          <p:nvPr>
            <p:ph type="title" hasCustomPrompt="1"/>
          </p:nvPr>
        </p:nvSpPr>
        <p:spPr>
          <a:xfrm>
            <a:off x="1745733" y="1543930"/>
            <a:ext cx="9753600" cy="1444752"/>
          </a:xfrm>
        </p:spPr>
        <p:txBody>
          <a:bodyPr/>
          <a:lstStyle>
            <a:lvl1pPr>
              <a:defRPr b="1">
                <a:latin typeface="+mj-lt"/>
              </a:defRPr>
            </a:lvl1pPr>
          </a:lstStyle>
          <a:p>
            <a:r>
              <a:rPr lang="en-US"/>
              <a:t>Click to add title</a:t>
            </a:r>
          </a:p>
        </p:txBody>
      </p:sp>
    </p:spTree>
    <p:extLst>
      <p:ext uri="{BB962C8B-B14F-4D97-AF65-F5344CB8AC3E}">
        <p14:creationId xmlns:p14="http://schemas.microsoft.com/office/powerpoint/2010/main" val="510993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9F929C-D6DB-4E22-A9FD-04F7377388E3}" type="datetimeFigureOut">
              <a:rPr lang="en-US" smtClean="0"/>
              <a:t>01/12/2022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C30FCB-5DEC-427A-9780-B4F3B60B1C6C}" type="slidenum">
              <a:rPr lang="en-US" smtClean="0"/>
              <a:t>‹#›</a:t>
            </a:fld>
            <a:endParaRPr lang="en-US"/>
          </a:p>
        </p:txBody>
      </p:sp>
    </p:spTree>
    <p:extLst>
      <p:ext uri="{BB962C8B-B14F-4D97-AF65-F5344CB8AC3E}">
        <p14:creationId xmlns:p14="http://schemas.microsoft.com/office/powerpoint/2010/main" val="1228565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9F929C-D6DB-4E22-A9FD-04F7377388E3}" type="datetimeFigureOut">
              <a:rPr lang="en-US" smtClean="0"/>
              <a:t>01/12/2022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C30FCB-5DEC-427A-9780-B4F3B60B1C6C}" type="slidenum">
              <a:rPr lang="en-US" smtClean="0"/>
              <a:t>‹#›</a:t>
            </a:fld>
            <a:endParaRPr lang="en-US"/>
          </a:p>
        </p:txBody>
      </p:sp>
    </p:spTree>
    <p:extLst>
      <p:ext uri="{BB962C8B-B14F-4D97-AF65-F5344CB8AC3E}">
        <p14:creationId xmlns:p14="http://schemas.microsoft.com/office/powerpoint/2010/main" val="3731219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a:t>Click to add 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rgbClr val="3E9CC9"/>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rgbClr val="3E9CC9"/>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accent3"/>
                </a:solidFill>
              </a:defRPr>
            </a:lvl1pPr>
          </a:lstStyle>
          <a:p>
            <a:fld id="{AD40181A-01B0-4CB8-8614-1473649F6741}" type="slidenum">
              <a:rPr lang="en-US" smtClean="0"/>
              <a:pPr/>
              <a:t>‹#›</a:t>
            </a:fld>
            <a:endParaRPr lang="en-US"/>
          </a:p>
        </p:txBody>
      </p:sp>
    </p:spTree>
    <p:extLst>
      <p:ext uri="{BB962C8B-B14F-4D97-AF65-F5344CB8AC3E}">
        <p14:creationId xmlns:p14="http://schemas.microsoft.com/office/powerpoint/2010/main" val="99596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dt="0"/>
  <p:txStyles>
    <p:titleStyle>
      <a:lvl1pPr algn="l" defTabSz="914400" rtl="0" eaLnBrk="1" latinLnBrk="0" hangingPunct="1">
        <a:lnSpc>
          <a:spcPct val="90000"/>
        </a:lnSpc>
        <a:spcBef>
          <a:spcPct val="0"/>
        </a:spcBef>
        <a:buNone/>
        <a:defRPr sz="3600" b="0" i="0" kern="1200" cap="all" baseline="0">
          <a:solidFill>
            <a:srgbClr val="3E9CC9"/>
          </a:solidFill>
          <a:latin typeface="Rubrik-SemiBold"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584B3D"/>
          </a:solidFill>
          <a:latin typeface="Chronicle Text G1 Roman"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584B3D"/>
          </a:solidFill>
          <a:latin typeface="Chronicle Text G1 Roman"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584B3D"/>
          </a:solidFill>
          <a:latin typeface="Chronicle Text G1 Roman"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584B3D"/>
          </a:solidFill>
          <a:latin typeface="Chronicle Text G1 Roman"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584B3D"/>
          </a:solidFill>
          <a:latin typeface="Chronicle Text G1 Roman"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cbi.nlm.nih.gov/scienc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guides.libraries.psu.edu/scienc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notesSlide" Target="../notesSlides/notesSlide6.xml"/><Relationship Id="rId4" Type="http://schemas.openxmlformats.org/officeDocument/2006/relationships/tags" Target="../tags/tag4.xml"/><Relationship Id="rId9"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resckapp01.research.chop.edu/eCOI"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research.chop.edu/sites/default/files/OCCRC_Departmental_Assignments.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mailto:researchcontracts@chop.edu" TargetMode="External"/><Relationship Id="rId4" Type="http://schemas.openxmlformats.org/officeDocument/2006/relationships/hyperlink" Target="mailto:bartunekc@chop.edu"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OneDrive%20-%20Children's%20Hospital%20of%20Philadelphia/Desktop/DoD%20Bio%20OS.pdf" TargetMode="External"/><Relationship Id="rId2" Type="http://schemas.openxmlformats.org/officeDocument/2006/relationships/hyperlink" Target="https://nam10.safelinks.protection.outlook.com/?url=https%3A%2F%2Fwww.nsf.gov%2Fbfa%2Fdias%2Fpolicy%2Fdisclosures_table%2Fjune2021.pdf&amp;data=04%7C01%7CMARTINPS%40chop.edu%7C448fbe8d432646f1847f08d930f8d2fa%7Ca611241607b041a59bb1d146b575c975%7C1%7C0%7C637594667506376314%7CUnknown%7CTWFpbGZsb3d8eyJWIjoiMC4wLjAwMDAiLCJQIjoiV2luMzIiLCJBTiI6Ik1haWwiLCJXVCI6Mn0%3D%7C1000&amp;sdata=fBf4hkW9QSqGbphzS1q4t%2B2R8n5wue9%2BLAX3j5ZsLO4%3D&amp;reserved=0" TargetMode="External"/><Relationship Id="rId1" Type="http://schemas.openxmlformats.org/officeDocument/2006/relationships/slideLayout" Target="../slideLayouts/slideLayout2.xml"/><Relationship Id="rId4" Type="http://schemas.openxmlformats.org/officeDocument/2006/relationships/hyperlink" Target="https://www.nasa.gov/offices/ocfo/gpc"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grants.nih.gov/grants/forms/biosketch.htm" TargetMode="External"/><Relationship Id="rId7" Type="http://schemas.openxmlformats.org/officeDocument/2006/relationships/hyperlink" Target="https://www.ncbi.nlm.nih.gov/books/NBK154494/#sciencv.Using_the_NSF_Current__Pending_S" TargetMode="External"/><Relationship Id="rId2" Type="http://schemas.openxmlformats.org/officeDocument/2006/relationships/hyperlink" Target="https://grants.nih.gov/grants/guide/notice-files/NOT-OD-21-073.html" TargetMode="External"/><Relationship Id="rId1" Type="http://schemas.openxmlformats.org/officeDocument/2006/relationships/slideLayout" Target="../slideLayouts/slideLayout2.xml"/><Relationship Id="rId6" Type="http://schemas.openxmlformats.org/officeDocument/2006/relationships/hyperlink" Target="https://sprbm.research.chop.edu/" TargetMode="External"/><Relationship Id="rId5" Type="http://schemas.openxmlformats.org/officeDocument/2006/relationships/hyperlink" Target="https://grants.nih.gov/faqs#/other-support-and-foreign-components.htm?anchor=alphaHeader4226" TargetMode="External"/><Relationship Id="rId4" Type="http://schemas.openxmlformats.org/officeDocument/2006/relationships/hyperlink" Target="https://grants.nih.gov/grants/forms/othersupport.ht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8199" y="592923"/>
            <a:ext cx="6010470" cy="1982325"/>
          </a:xfrm>
        </p:spPr>
        <p:txBody>
          <a:bodyPr/>
          <a:lstStyle/>
          <a:p>
            <a:r>
              <a:rPr lang="en-US">
                <a:solidFill>
                  <a:schemeClr val="accent1"/>
                </a:solidFill>
              </a:rPr>
              <a:t>Upcoming changes to NIH </a:t>
            </a:r>
            <a:r>
              <a:rPr lang="en-US" err="1">
                <a:solidFill>
                  <a:schemeClr val="accent1"/>
                </a:solidFill>
              </a:rPr>
              <a:t>biosketch</a:t>
            </a:r>
            <a:r>
              <a:rPr lang="en-US">
                <a:solidFill>
                  <a:schemeClr val="accent1"/>
                </a:solidFill>
              </a:rPr>
              <a:t> &amp; Other support documents</a:t>
            </a:r>
          </a:p>
        </p:txBody>
      </p:sp>
      <p:sp>
        <p:nvSpPr>
          <p:cNvPr id="4" name="Slide Number Placeholder 3"/>
          <p:cNvSpPr>
            <a:spLocks noGrp="1"/>
          </p:cNvSpPr>
          <p:nvPr>
            <p:ph type="sldNum" sz="quarter" idx="12"/>
          </p:nvPr>
        </p:nvSpPr>
        <p:spPr/>
        <p:txBody>
          <a:bodyPr/>
          <a:lstStyle/>
          <a:p>
            <a:fld id="{AD40181A-01B0-4CB8-8614-1473649F6741}" type="slidenum">
              <a:rPr lang="en-US" smtClean="0"/>
              <a:t>1</a:t>
            </a:fld>
            <a:endParaRPr lang="en-US"/>
          </a:p>
        </p:txBody>
      </p:sp>
      <p:sp>
        <p:nvSpPr>
          <p:cNvPr id="9" name="Text Placeholder 8"/>
          <p:cNvSpPr>
            <a:spLocks noGrp="1"/>
          </p:cNvSpPr>
          <p:nvPr>
            <p:ph type="body" sz="quarter" idx="13"/>
          </p:nvPr>
        </p:nvSpPr>
        <p:spPr/>
        <p:txBody>
          <a:bodyPr>
            <a:normAutofit/>
          </a:bodyPr>
          <a:lstStyle/>
          <a:p>
            <a:r>
              <a:rPr lang="en-US" sz="2000" dirty="0">
                <a:solidFill>
                  <a:schemeClr val="accent1">
                    <a:lumMod val="50000"/>
                  </a:schemeClr>
                </a:solidFill>
                <a:latin typeface="+mn-lt"/>
              </a:rPr>
              <a:t>Updated as of January 12, 2022</a:t>
            </a:r>
          </a:p>
        </p:txBody>
      </p:sp>
      <p:sp>
        <p:nvSpPr>
          <p:cNvPr id="2" name="TextBox 1"/>
          <p:cNvSpPr txBox="1"/>
          <p:nvPr/>
        </p:nvSpPr>
        <p:spPr>
          <a:xfrm>
            <a:off x="8247758" y="1780652"/>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682876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11CD-D8CC-484C-B71E-36FAE7CC6745}"/>
              </a:ext>
            </a:extLst>
          </p:cNvPr>
          <p:cNvSpPr>
            <a:spLocks noGrp="1"/>
          </p:cNvSpPr>
          <p:nvPr>
            <p:ph type="title"/>
          </p:nvPr>
        </p:nvSpPr>
        <p:spPr/>
        <p:txBody>
          <a:bodyPr/>
          <a:lstStyle/>
          <a:p>
            <a:r>
              <a:rPr lang="en-US"/>
              <a:t>Section B: Positions, scientific appointments, and honors</a:t>
            </a:r>
          </a:p>
        </p:txBody>
      </p:sp>
      <p:sp>
        <p:nvSpPr>
          <p:cNvPr id="4" name="Slide Number Placeholder 3">
            <a:extLst>
              <a:ext uri="{FF2B5EF4-FFF2-40B4-BE49-F238E27FC236}">
                <a16:creationId xmlns:a16="http://schemas.microsoft.com/office/drawing/2014/main" id="{79825E9C-26B7-411D-91E9-5D31E91F0F6F}"/>
              </a:ext>
            </a:extLst>
          </p:cNvPr>
          <p:cNvSpPr>
            <a:spLocks noGrp="1"/>
          </p:cNvSpPr>
          <p:nvPr>
            <p:ph type="sldNum" sz="quarter" idx="12"/>
          </p:nvPr>
        </p:nvSpPr>
        <p:spPr/>
        <p:txBody>
          <a:bodyPr/>
          <a:lstStyle/>
          <a:p>
            <a:fld id="{AD40181A-01B0-4CB8-8614-1473649F6741}" type="slidenum">
              <a:rPr lang="en-US" smtClean="0"/>
              <a:pPr/>
              <a:t>10</a:t>
            </a:fld>
            <a:endParaRPr lang="en-US"/>
          </a:p>
        </p:txBody>
      </p:sp>
      <p:sp>
        <p:nvSpPr>
          <p:cNvPr id="5" name="Content Placeholder 2">
            <a:extLst>
              <a:ext uri="{FF2B5EF4-FFF2-40B4-BE49-F238E27FC236}">
                <a16:creationId xmlns:a16="http://schemas.microsoft.com/office/drawing/2014/main" id="{51D9C864-08CA-475C-8B04-71F97D36F0C0}"/>
              </a:ext>
            </a:extLst>
          </p:cNvPr>
          <p:cNvSpPr>
            <a:spLocks noGrp="1"/>
          </p:cNvSpPr>
          <p:nvPr>
            <p:ph idx="1"/>
          </p:nvPr>
        </p:nvSpPr>
        <p:spPr>
          <a:xfrm>
            <a:off x="1222375" y="1736725"/>
            <a:ext cx="11010900" cy="3894138"/>
          </a:xfrm>
        </p:spPr>
        <p:txBody>
          <a:bodyPr>
            <a:normAutofit fontScale="92500" lnSpcReduction="10000"/>
          </a:bodyPr>
          <a:lstStyle/>
          <a:p>
            <a:pPr marL="0" indent="0">
              <a:buNone/>
            </a:pPr>
            <a:r>
              <a:rPr lang="en-US" dirty="0">
                <a:solidFill>
                  <a:schemeClr val="accent4">
                    <a:lumMod val="50000"/>
                  </a:schemeClr>
                </a:solidFill>
                <a:latin typeface="+mn-lt"/>
              </a:rPr>
              <a:t>List in </a:t>
            </a:r>
            <a:r>
              <a:rPr lang="en-US" b="1" dirty="0">
                <a:solidFill>
                  <a:schemeClr val="accent4">
                    <a:lumMod val="50000"/>
                  </a:schemeClr>
                </a:solidFill>
                <a:latin typeface="+mn-lt"/>
              </a:rPr>
              <a:t>reverse chronological order </a:t>
            </a:r>
            <a:r>
              <a:rPr lang="en-US" dirty="0">
                <a:solidFill>
                  <a:schemeClr val="accent4">
                    <a:lumMod val="50000"/>
                  </a:schemeClr>
                </a:solidFill>
                <a:latin typeface="+mn-lt"/>
              </a:rPr>
              <a:t>all current positions and scientific appointments, including affiliations with foreign entities or governments. This includes titled academic, professional, or institutional appointments whether or not remuneration is received, and whether full-time, part-time, or voluntary (including adjunct, visiting, or honorary).</a:t>
            </a:r>
          </a:p>
          <a:p>
            <a:pPr marL="0" indent="0">
              <a:buNone/>
            </a:pPr>
            <a:endParaRPr lang="en-US" dirty="0">
              <a:solidFill>
                <a:schemeClr val="accent4">
                  <a:lumMod val="50000"/>
                </a:schemeClr>
              </a:solidFill>
              <a:latin typeface="+mn-lt"/>
            </a:endParaRPr>
          </a:p>
          <a:p>
            <a:pPr marL="0" indent="0">
              <a:buNone/>
            </a:pPr>
            <a:r>
              <a:rPr lang="en-US" dirty="0">
                <a:solidFill>
                  <a:schemeClr val="accent4">
                    <a:lumMod val="50000"/>
                  </a:schemeClr>
                </a:solidFill>
                <a:latin typeface="+mn-lt"/>
              </a:rPr>
              <a:t>Per NIH guidance, the </a:t>
            </a:r>
            <a:r>
              <a:rPr lang="en-US" dirty="0" err="1">
                <a:solidFill>
                  <a:schemeClr val="accent4">
                    <a:lumMod val="50000"/>
                  </a:schemeClr>
                </a:solidFill>
                <a:latin typeface="+mn-lt"/>
              </a:rPr>
              <a:t>Biosketch</a:t>
            </a:r>
            <a:r>
              <a:rPr lang="en-US" dirty="0">
                <a:solidFill>
                  <a:schemeClr val="accent4">
                    <a:lumMod val="50000"/>
                  </a:schemeClr>
                </a:solidFill>
                <a:latin typeface="+mn-lt"/>
              </a:rPr>
              <a:t> must include all </a:t>
            </a:r>
            <a:r>
              <a:rPr lang="en-US" u="sng" dirty="0">
                <a:solidFill>
                  <a:schemeClr val="accent4">
                    <a:lumMod val="50000"/>
                  </a:schemeClr>
                </a:solidFill>
                <a:latin typeface="+mn-lt"/>
              </a:rPr>
              <a:t>active</a:t>
            </a:r>
            <a:r>
              <a:rPr lang="en-US" dirty="0">
                <a:solidFill>
                  <a:schemeClr val="accent4">
                    <a:lumMod val="50000"/>
                  </a:schemeClr>
                </a:solidFill>
                <a:latin typeface="+mn-lt"/>
              </a:rPr>
              <a:t> positions and scientific appointments. Positions and appointments that have ended are optional if the applicant wishes to highlight them in support of their application.</a:t>
            </a:r>
          </a:p>
        </p:txBody>
      </p:sp>
    </p:spTree>
    <p:extLst>
      <p:ext uri="{BB962C8B-B14F-4D97-AF65-F5344CB8AC3E}">
        <p14:creationId xmlns:p14="http://schemas.microsoft.com/office/powerpoint/2010/main" val="2123790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5575-73AD-486B-A31D-C38F6E88BE3B}"/>
              </a:ext>
            </a:extLst>
          </p:cNvPr>
          <p:cNvSpPr>
            <a:spLocks noGrp="1"/>
          </p:cNvSpPr>
          <p:nvPr>
            <p:ph type="title"/>
          </p:nvPr>
        </p:nvSpPr>
        <p:spPr/>
        <p:txBody>
          <a:bodyPr/>
          <a:lstStyle/>
          <a:p>
            <a:r>
              <a:rPr lang="en-US"/>
              <a:t>Section B: Positions, scientific appointments, and honors</a:t>
            </a:r>
          </a:p>
        </p:txBody>
      </p:sp>
      <p:sp>
        <p:nvSpPr>
          <p:cNvPr id="4" name="Slide Number Placeholder 3">
            <a:extLst>
              <a:ext uri="{FF2B5EF4-FFF2-40B4-BE49-F238E27FC236}">
                <a16:creationId xmlns:a16="http://schemas.microsoft.com/office/drawing/2014/main" id="{EE8A7FB1-464B-464D-9BCC-6BC8699EAD54}"/>
              </a:ext>
            </a:extLst>
          </p:cNvPr>
          <p:cNvSpPr>
            <a:spLocks noGrp="1"/>
          </p:cNvSpPr>
          <p:nvPr>
            <p:ph type="sldNum" sz="quarter" idx="12"/>
          </p:nvPr>
        </p:nvSpPr>
        <p:spPr/>
        <p:txBody>
          <a:bodyPr/>
          <a:lstStyle/>
          <a:p>
            <a:fld id="{AD40181A-01B0-4CB8-8614-1473649F6741}" type="slidenum">
              <a:rPr lang="en-US" smtClean="0"/>
              <a:pPr/>
              <a:t>11</a:t>
            </a:fld>
            <a:endParaRPr lang="en-US"/>
          </a:p>
        </p:txBody>
      </p:sp>
      <p:cxnSp>
        <p:nvCxnSpPr>
          <p:cNvPr id="11" name="Straight Connector 10">
            <a:extLst>
              <a:ext uri="{FF2B5EF4-FFF2-40B4-BE49-F238E27FC236}">
                <a16:creationId xmlns:a16="http://schemas.microsoft.com/office/drawing/2014/main" id="{850CFA5F-3E2C-4B52-BFD6-B6CDD8CF4415}"/>
              </a:ext>
            </a:extLst>
          </p:cNvPr>
          <p:cNvCxnSpPr>
            <a:cxnSpLocks/>
          </p:cNvCxnSpPr>
          <p:nvPr/>
        </p:nvCxnSpPr>
        <p:spPr>
          <a:xfrm>
            <a:off x="6279210" y="1991484"/>
            <a:ext cx="0" cy="307370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31DF0C1-3B9F-4137-9747-E812DB3A0D43}"/>
              </a:ext>
            </a:extLst>
          </p:cNvPr>
          <p:cNvSpPr txBox="1"/>
          <p:nvPr/>
        </p:nvSpPr>
        <p:spPr>
          <a:xfrm>
            <a:off x="3436858" y="1564937"/>
            <a:ext cx="2379644" cy="369332"/>
          </a:xfrm>
          <a:prstGeom prst="rect">
            <a:avLst/>
          </a:prstGeom>
          <a:noFill/>
        </p:spPr>
        <p:txBody>
          <a:bodyPr wrap="square" rtlCol="0">
            <a:spAutoFit/>
          </a:bodyPr>
          <a:lstStyle/>
          <a:p>
            <a:r>
              <a:rPr lang="en-US" dirty="0"/>
              <a:t>Existing Format</a:t>
            </a:r>
          </a:p>
        </p:txBody>
      </p:sp>
      <p:sp>
        <p:nvSpPr>
          <p:cNvPr id="13" name="TextBox 12">
            <a:extLst>
              <a:ext uri="{FF2B5EF4-FFF2-40B4-BE49-F238E27FC236}">
                <a16:creationId xmlns:a16="http://schemas.microsoft.com/office/drawing/2014/main" id="{7FEDC7BC-353C-4651-9334-A8F95B793312}"/>
              </a:ext>
            </a:extLst>
          </p:cNvPr>
          <p:cNvSpPr txBox="1"/>
          <p:nvPr/>
        </p:nvSpPr>
        <p:spPr>
          <a:xfrm>
            <a:off x="7423128" y="1564937"/>
            <a:ext cx="2379644" cy="369332"/>
          </a:xfrm>
          <a:prstGeom prst="rect">
            <a:avLst/>
          </a:prstGeom>
          <a:noFill/>
        </p:spPr>
        <p:txBody>
          <a:bodyPr wrap="square" rtlCol="0">
            <a:spAutoFit/>
          </a:bodyPr>
          <a:lstStyle/>
          <a:p>
            <a:r>
              <a:rPr lang="en-US" dirty="0"/>
              <a:t>New Format</a:t>
            </a:r>
          </a:p>
        </p:txBody>
      </p:sp>
      <p:pic>
        <p:nvPicPr>
          <p:cNvPr id="10" name="Picture 9">
            <a:extLst>
              <a:ext uri="{FF2B5EF4-FFF2-40B4-BE49-F238E27FC236}">
                <a16:creationId xmlns:a16="http://schemas.microsoft.com/office/drawing/2014/main" id="{80E5228D-2ABD-485E-AE37-A81EE253A390}"/>
              </a:ext>
            </a:extLst>
          </p:cNvPr>
          <p:cNvPicPr>
            <a:picLocks noChangeAspect="1"/>
          </p:cNvPicPr>
          <p:nvPr/>
        </p:nvPicPr>
        <p:blipFill>
          <a:blip r:embed="rId2"/>
          <a:stretch>
            <a:fillRect/>
          </a:stretch>
        </p:blipFill>
        <p:spPr>
          <a:xfrm>
            <a:off x="1315229" y="2155376"/>
            <a:ext cx="4732627" cy="2699452"/>
          </a:xfrm>
          <a:prstGeom prst="rect">
            <a:avLst/>
          </a:prstGeom>
        </p:spPr>
      </p:pic>
      <p:pic>
        <p:nvPicPr>
          <p:cNvPr id="17" name="Picture 16">
            <a:extLst>
              <a:ext uri="{FF2B5EF4-FFF2-40B4-BE49-F238E27FC236}">
                <a16:creationId xmlns:a16="http://schemas.microsoft.com/office/drawing/2014/main" id="{8FD5A9B2-C4FB-4677-9984-61BDE9586C2D}"/>
              </a:ext>
            </a:extLst>
          </p:cNvPr>
          <p:cNvPicPr>
            <a:picLocks noChangeAspect="1"/>
          </p:cNvPicPr>
          <p:nvPr/>
        </p:nvPicPr>
        <p:blipFill>
          <a:blip r:embed="rId3"/>
          <a:stretch>
            <a:fillRect/>
          </a:stretch>
        </p:blipFill>
        <p:spPr>
          <a:xfrm>
            <a:off x="6741919" y="2155376"/>
            <a:ext cx="4806338" cy="2699451"/>
          </a:xfrm>
          <a:prstGeom prst="rect">
            <a:avLst/>
          </a:prstGeom>
        </p:spPr>
      </p:pic>
      <p:sp>
        <p:nvSpPr>
          <p:cNvPr id="3" name="TextBox 2">
            <a:extLst>
              <a:ext uri="{FF2B5EF4-FFF2-40B4-BE49-F238E27FC236}">
                <a16:creationId xmlns:a16="http://schemas.microsoft.com/office/drawing/2014/main" id="{AC2FE2A5-F910-4E36-8C92-269D213DB501}"/>
              </a:ext>
            </a:extLst>
          </p:cNvPr>
          <p:cNvSpPr txBox="1"/>
          <p:nvPr/>
        </p:nvSpPr>
        <p:spPr>
          <a:xfrm>
            <a:off x="1222052" y="5177073"/>
            <a:ext cx="10103674" cy="646331"/>
          </a:xfrm>
          <a:prstGeom prst="rect">
            <a:avLst/>
          </a:prstGeom>
          <a:noFill/>
        </p:spPr>
        <p:txBody>
          <a:bodyPr wrap="square" rtlCol="0">
            <a:spAutoFit/>
          </a:bodyPr>
          <a:lstStyle/>
          <a:p>
            <a:r>
              <a:rPr lang="en-US"/>
              <a:t>In this update, you must now include </a:t>
            </a:r>
            <a:r>
              <a:rPr lang="en-US" b="1" u="sng"/>
              <a:t>all</a:t>
            </a:r>
            <a:r>
              <a:rPr lang="en-US"/>
              <a:t> positions and scientific appointments, not just a list of positions relevant to your application.</a:t>
            </a:r>
          </a:p>
        </p:txBody>
      </p:sp>
    </p:spTree>
    <p:extLst>
      <p:ext uri="{BB962C8B-B14F-4D97-AF65-F5344CB8AC3E}">
        <p14:creationId xmlns:p14="http://schemas.microsoft.com/office/powerpoint/2010/main" val="4048847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C7087E7-6837-474D-8CA7-4FCE845F8AE2}"/>
              </a:ext>
            </a:extLst>
          </p:cNvPr>
          <p:cNvPicPr>
            <a:picLocks noChangeAspect="1"/>
          </p:cNvPicPr>
          <p:nvPr/>
        </p:nvPicPr>
        <p:blipFill>
          <a:blip r:embed="rId2"/>
          <a:stretch>
            <a:fillRect/>
          </a:stretch>
        </p:blipFill>
        <p:spPr>
          <a:xfrm>
            <a:off x="1218729" y="2484118"/>
            <a:ext cx="5472695" cy="3073706"/>
          </a:xfrm>
          <a:prstGeom prst="rect">
            <a:avLst/>
          </a:prstGeom>
        </p:spPr>
      </p:pic>
      <p:sp>
        <p:nvSpPr>
          <p:cNvPr id="2" name="Title 1">
            <a:extLst>
              <a:ext uri="{FF2B5EF4-FFF2-40B4-BE49-F238E27FC236}">
                <a16:creationId xmlns:a16="http://schemas.microsoft.com/office/drawing/2014/main" id="{98A35575-73AD-486B-A31D-C38F6E88BE3B}"/>
              </a:ext>
            </a:extLst>
          </p:cNvPr>
          <p:cNvSpPr>
            <a:spLocks noGrp="1"/>
          </p:cNvSpPr>
          <p:nvPr>
            <p:ph type="title"/>
          </p:nvPr>
        </p:nvSpPr>
        <p:spPr/>
        <p:txBody>
          <a:bodyPr/>
          <a:lstStyle/>
          <a:p>
            <a:r>
              <a:rPr lang="en-US"/>
              <a:t>Section B: Positions, scientific appointments, and honors</a:t>
            </a:r>
            <a:br>
              <a:rPr lang="en-US"/>
            </a:br>
            <a:r>
              <a:rPr lang="en-US" sz="2800">
                <a:solidFill>
                  <a:schemeClr val="accent1">
                    <a:lumMod val="60000"/>
                    <a:lumOff val="40000"/>
                  </a:schemeClr>
                </a:solidFill>
              </a:rPr>
              <a:t>non-fellowship applications</a:t>
            </a:r>
            <a:endParaRPr lang="en-US"/>
          </a:p>
        </p:txBody>
      </p:sp>
      <p:sp>
        <p:nvSpPr>
          <p:cNvPr id="4" name="Slide Number Placeholder 3">
            <a:extLst>
              <a:ext uri="{FF2B5EF4-FFF2-40B4-BE49-F238E27FC236}">
                <a16:creationId xmlns:a16="http://schemas.microsoft.com/office/drawing/2014/main" id="{EE8A7FB1-464B-464D-9BCC-6BC8699EAD54}"/>
              </a:ext>
            </a:extLst>
          </p:cNvPr>
          <p:cNvSpPr>
            <a:spLocks noGrp="1"/>
          </p:cNvSpPr>
          <p:nvPr>
            <p:ph type="sldNum" sz="quarter" idx="12"/>
          </p:nvPr>
        </p:nvSpPr>
        <p:spPr/>
        <p:txBody>
          <a:bodyPr/>
          <a:lstStyle/>
          <a:p>
            <a:fld id="{AD40181A-01B0-4CB8-8614-1473649F6741}" type="slidenum">
              <a:rPr lang="en-US" smtClean="0"/>
              <a:pPr/>
              <a:t>12</a:t>
            </a:fld>
            <a:endParaRPr lang="en-US"/>
          </a:p>
        </p:txBody>
      </p:sp>
      <p:cxnSp>
        <p:nvCxnSpPr>
          <p:cNvPr id="11" name="Straight Connector 10">
            <a:extLst>
              <a:ext uri="{FF2B5EF4-FFF2-40B4-BE49-F238E27FC236}">
                <a16:creationId xmlns:a16="http://schemas.microsoft.com/office/drawing/2014/main" id="{850CFA5F-3E2C-4B52-BFD6-B6CDD8CF4415}"/>
              </a:ext>
            </a:extLst>
          </p:cNvPr>
          <p:cNvCxnSpPr>
            <a:cxnSpLocks/>
          </p:cNvCxnSpPr>
          <p:nvPr/>
        </p:nvCxnSpPr>
        <p:spPr>
          <a:xfrm>
            <a:off x="7062982" y="2301723"/>
            <a:ext cx="0" cy="307370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FEDC7BC-353C-4651-9334-A8F95B793312}"/>
              </a:ext>
            </a:extLst>
          </p:cNvPr>
          <p:cNvSpPr txBox="1"/>
          <p:nvPr/>
        </p:nvSpPr>
        <p:spPr>
          <a:xfrm>
            <a:off x="3084755" y="1812587"/>
            <a:ext cx="2379644" cy="369332"/>
          </a:xfrm>
          <a:prstGeom prst="rect">
            <a:avLst/>
          </a:prstGeom>
          <a:noFill/>
        </p:spPr>
        <p:txBody>
          <a:bodyPr wrap="square" rtlCol="0">
            <a:spAutoFit/>
          </a:bodyPr>
          <a:lstStyle/>
          <a:p>
            <a:r>
              <a:rPr lang="en-US" dirty="0"/>
              <a:t>New Format</a:t>
            </a:r>
          </a:p>
        </p:txBody>
      </p:sp>
      <p:sp>
        <p:nvSpPr>
          <p:cNvPr id="3" name="TextBox 2">
            <a:extLst>
              <a:ext uri="{FF2B5EF4-FFF2-40B4-BE49-F238E27FC236}">
                <a16:creationId xmlns:a16="http://schemas.microsoft.com/office/drawing/2014/main" id="{537FD1D4-ED7E-4FAF-AE06-E7097C8AD6D6}"/>
              </a:ext>
            </a:extLst>
          </p:cNvPr>
          <p:cNvSpPr txBox="1"/>
          <p:nvPr/>
        </p:nvSpPr>
        <p:spPr>
          <a:xfrm>
            <a:off x="7527035" y="2317446"/>
            <a:ext cx="4138096" cy="2308324"/>
          </a:xfrm>
          <a:prstGeom prst="rect">
            <a:avLst/>
          </a:prstGeom>
          <a:noFill/>
        </p:spPr>
        <p:txBody>
          <a:bodyPr wrap="square" rtlCol="0">
            <a:spAutoFit/>
          </a:bodyPr>
          <a:lstStyle/>
          <a:p>
            <a:endParaRPr lang="en-US" dirty="0"/>
          </a:p>
          <a:p>
            <a:endParaRPr lang="en-US" dirty="0"/>
          </a:p>
          <a:p>
            <a:r>
              <a:rPr lang="en-US" dirty="0"/>
              <a:t>Section title has been changed </a:t>
            </a:r>
            <a:br>
              <a:rPr lang="en-US" dirty="0"/>
            </a:br>
            <a:r>
              <a:rPr lang="en-US" dirty="0"/>
              <a:t>to “Positions, Scientific Appointments </a:t>
            </a:r>
            <a:br>
              <a:rPr lang="en-US" dirty="0"/>
            </a:br>
            <a:r>
              <a:rPr lang="en-US" dirty="0"/>
              <a:t>and Honors”</a:t>
            </a:r>
          </a:p>
          <a:p>
            <a:endParaRPr lang="en-US" dirty="0"/>
          </a:p>
          <a:p>
            <a:pPr marL="342900" indent="-342900">
              <a:buAutoNum type="arabicPeriod"/>
            </a:pPr>
            <a:endParaRPr lang="en-US" dirty="0"/>
          </a:p>
          <a:p>
            <a:endParaRPr lang="en-US" dirty="0"/>
          </a:p>
        </p:txBody>
      </p:sp>
      <p:cxnSp>
        <p:nvCxnSpPr>
          <p:cNvPr id="17" name="Straight Arrow Connector 16">
            <a:extLst>
              <a:ext uri="{FF2B5EF4-FFF2-40B4-BE49-F238E27FC236}">
                <a16:creationId xmlns:a16="http://schemas.microsoft.com/office/drawing/2014/main" id="{5571C2AC-6F82-4376-843E-D96B0D662BF5}"/>
              </a:ext>
            </a:extLst>
          </p:cNvPr>
          <p:cNvCxnSpPr>
            <a:cxnSpLocks/>
          </p:cNvCxnSpPr>
          <p:nvPr/>
        </p:nvCxnSpPr>
        <p:spPr>
          <a:xfrm flipH="1" flipV="1">
            <a:off x="4095208" y="2762010"/>
            <a:ext cx="3308466" cy="471469"/>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044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C7087E7-6837-474D-8CA7-4FCE845F8AE2}"/>
              </a:ext>
            </a:extLst>
          </p:cNvPr>
          <p:cNvPicPr>
            <a:picLocks noChangeAspect="1"/>
          </p:cNvPicPr>
          <p:nvPr/>
        </p:nvPicPr>
        <p:blipFill>
          <a:blip r:embed="rId2"/>
          <a:stretch>
            <a:fillRect/>
          </a:stretch>
        </p:blipFill>
        <p:spPr>
          <a:xfrm>
            <a:off x="1192599" y="2484118"/>
            <a:ext cx="5472695" cy="3073706"/>
          </a:xfrm>
          <a:prstGeom prst="rect">
            <a:avLst/>
          </a:prstGeom>
        </p:spPr>
      </p:pic>
      <p:sp>
        <p:nvSpPr>
          <p:cNvPr id="2" name="Title 1">
            <a:extLst>
              <a:ext uri="{FF2B5EF4-FFF2-40B4-BE49-F238E27FC236}">
                <a16:creationId xmlns:a16="http://schemas.microsoft.com/office/drawing/2014/main" id="{98A35575-73AD-486B-A31D-C38F6E88BE3B}"/>
              </a:ext>
            </a:extLst>
          </p:cNvPr>
          <p:cNvSpPr>
            <a:spLocks noGrp="1"/>
          </p:cNvSpPr>
          <p:nvPr>
            <p:ph type="title"/>
          </p:nvPr>
        </p:nvSpPr>
        <p:spPr/>
        <p:txBody>
          <a:bodyPr/>
          <a:lstStyle/>
          <a:p>
            <a:r>
              <a:rPr lang="en-US"/>
              <a:t>Section B: Positions, scientific appointments, and honors</a:t>
            </a:r>
          </a:p>
        </p:txBody>
      </p:sp>
      <p:sp>
        <p:nvSpPr>
          <p:cNvPr id="4" name="Slide Number Placeholder 3">
            <a:extLst>
              <a:ext uri="{FF2B5EF4-FFF2-40B4-BE49-F238E27FC236}">
                <a16:creationId xmlns:a16="http://schemas.microsoft.com/office/drawing/2014/main" id="{EE8A7FB1-464B-464D-9BCC-6BC8699EAD54}"/>
              </a:ext>
            </a:extLst>
          </p:cNvPr>
          <p:cNvSpPr>
            <a:spLocks noGrp="1"/>
          </p:cNvSpPr>
          <p:nvPr>
            <p:ph type="sldNum" sz="quarter" idx="12"/>
          </p:nvPr>
        </p:nvSpPr>
        <p:spPr/>
        <p:txBody>
          <a:bodyPr/>
          <a:lstStyle/>
          <a:p>
            <a:fld id="{AD40181A-01B0-4CB8-8614-1473649F6741}" type="slidenum">
              <a:rPr lang="en-US" smtClean="0"/>
              <a:pPr/>
              <a:t>13</a:t>
            </a:fld>
            <a:endParaRPr lang="en-US"/>
          </a:p>
        </p:txBody>
      </p:sp>
      <p:cxnSp>
        <p:nvCxnSpPr>
          <p:cNvPr id="11" name="Straight Connector 10">
            <a:extLst>
              <a:ext uri="{FF2B5EF4-FFF2-40B4-BE49-F238E27FC236}">
                <a16:creationId xmlns:a16="http://schemas.microsoft.com/office/drawing/2014/main" id="{850CFA5F-3E2C-4B52-BFD6-B6CDD8CF4415}"/>
              </a:ext>
            </a:extLst>
          </p:cNvPr>
          <p:cNvCxnSpPr>
            <a:cxnSpLocks/>
          </p:cNvCxnSpPr>
          <p:nvPr/>
        </p:nvCxnSpPr>
        <p:spPr>
          <a:xfrm>
            <a:off x="6788655" y="2301723"/>
            <a:ext cx="0" cy="307370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FEDC7BC-353C-4651-9334-A8F95B793312}"/>
              </a:ext>
            </a:extLst>
          </p:cNvPr>
          <p:cNvSpPr txBox="1"/>
          <p:nvPr/>
        </p:nvSpPr>
        <p:spPr>
          <a:xfrm>
            <a:off x="3058625" y="1812587"/>
            <a:ext cx="2379644" cy="369332"/>
          </a:xfrm>
          <a:prstGeom prst="rect">
            <a:avLst/>
          </a:prstGeom>
          <a:noFill/>
        </p:spPr>
        <p:txBody>
          <a:bodyPr wrap="square" rtlCol="0">
            <a:spAutoFit/>
          </a:bodyPr>
          <a:lstStyle/>
          <a:p>
            <a:r>
              <a:rPr lang="en-US" dirty="0"/>
              <a:t>New Format</a:t>
            </a:r>
          </a:p>
        </p:txBody>
      </p:sp>
      <p:sp>
        <p:nvSpPr>
          <p:cNvPr id="3" name="TextBox 2">
            <a:extLst>
              <a:ext uri="{FF2B5EF4-FFF2-40B4-BE49-F238E27FC236}">
                <a16:creationId xmlns:a16="http://schemas.microsoft.com/office/drawing/2014/main" id="{537FD1D4-ED7E-4FAF-AE06-E7097C8AD6D6}"/>
              </a:ext>
            </a:extLst>
          </p:cNvPr>
          <p:cNvSpPr txBox="1"/>
          <p:nvPr/>
        </p:nvSpPr>
        <p:spPr>
          <a:xfrm>
            <a:off x="7049777" y="1812587"/>
            <a:ext cx="4823678" cy="4524315"/>
          </a:xfrm>
          <a:prstGeom prst="rect">
            <a:avLst/>
          </a:prstGeom>
          <a:noFill/>
        </p:spPr>
        <p:txBody>
          <a:bodyPr wrap="square" rtlCol="0">
            <a:spAutoFit/>
          </a:bodyPr>
          <a:lstStyle/>
          <a:p>
            <a:r>
              <a:rPr lang="en-US" dirty="0"/>
              <a:t>Must include:</a:t>
            </a:r>
            <a:br>
              <a:rPr lang="en-US" dirty="0"/>
            </a:br>
            <a:endParaRPr lang="en-US" dirty="0"/>
          </a:p>
          <a:p>
            <a:pPr marL="285750" indent="-285750">
              <a:buFont typeface="Arial" panose="020B0604020202020204" pitchFamily="34" charset="0"/>
              <a:buChar char="•"/>
            </a:pPr>
            <a:r>
              <a:rPr lang="en-US" dirty="0"/>
              <a:t>All current positions, both domestic and foreign</a:t>
            </a:r>
          </a:p>
          <a:p>
            <a:pPr marL="285750" indent="-285750">
              <a:buFont typeface="Arial" panose="020B0604020202020204" pitchFamily="34" charset="0"/>
              <a:buChar char="•"/>
            </a:pPr>
            <a:r>
              <a:rPr lang="en-US" dirty="0"/>
              <a:t>All current scientific appointments (</a:t>
            </a:r>
            <a:r>
              <a:rPr lang="en-US" b="1" dirty="0"/>
              <a:t>new requirement</a:t>
            </a:r>
            <a:r>
              <a:rPr lang="en-US" dirty="0"/>
              <a:t>), both domestic and foreign</a:t>
            </a:r>
          </a:p>
          <a:p>
            <a:pPr marL="285750" indent="-285750">
              <a:buFont typeface="Arial" panose="020B0604020202020204" pitchFamily="34" charset="0"/>
              <a:buChar char="•"/>
            </a:pPr>
            <a:r>
              <a:rPr lang="en-US" dirty="0"/>
              <a:t>All current affiliations with foreign entities or governments</a:t>
            </a:r>
          </a:p>
          <a:p>
            <a:pPr marL="285750" indent="-285750">
              <a:buFont typeface="Arial" panose="020B0604020202020204" pitchFamily="34" charset="0"/>
              <a:buChar char="•"/>
            </a:pPr>
            <a:r>
              <a:rPr lang="en-US" dirty="0"/>
              <a:t>All current titled academic, professional or </a:t>
            </a:r>
            <a:br>
              <a:rPr lang="en-US" dirty="0"/>
            </a:br>
            <a:r>
              <a:rPr lang="en-US" dirty="0"/>
              <a:t>institutional appointments, whether or </a:t>
            </a:r>
            <a:br>
              <a:rPr lang="en-US" dirty="0"/>
            </a:br>
            <a:r>
              <a:rPr lang="en-US" dirty="0"/>
              <a:t>not remuneration is received, and whether </a:t>
            </a:r>
            <a:br>
              <a:rPr lang="en-US" dirty="0"/>
            </a:br>
            <a:r>
              <a:rPr lang="en-US" dirty="0"/>
              <a:t>full-time, part-time or voluntary (including adjunct, visiting, or honorary).</a:t>
            </a:r>
          </a:p>
          <a:p>
            <a:pPr marL="342900" indent="-342900">
              <a:buAutoNum type="arabicPeriod"/>
            </a:pPr>
            <a:endParaRPr lang="en-US" dirty="0"/>
          </a:p>
          <a:p>
            <a:pPr marL="342900" indent="-342900">
              <a:buAutoNum type="arabicPeriod"/>
            </a:pPr>
            <a:endParaRPr lang="en-US" dirty="0"/>
          </a:p>
          <a:p>
            <a:endParaRPr lang="en-US" dirty="0"/>
          </a:p>
        </p:txBody>
      </p:sp>
      <p:cxnSp>
        <p:nvCxnSpPr>
          <p:cNvPr id="17" name="Straight Arrow Connector 16">
            <a:extLst>
              <a:ext uri="{FF2B5EF4-FFF2-40B4-BE49-F238E27FC236}">
                <a16:creationId xmlns:a16="http://schemas.microsoft.com/office/drawing/2014/main" id="{5571C2AC-6F82-4376-843E-D96B0D662BF5}"/>
              </a:ext>
            </a:extLst>
          </p:cNvPr>
          <p:cNvCxnSpPr>
            <a:cxnSpLocks/>
          </p:cNvCxnSpPr>
          <p:nvPr/>
        </p:nvCxnSpPr>
        <p:spPr>
          <a:xfrm flipH="1" flipV="1">
            <a:off x="5502729" y="4180537"/>
            <a:ext cx="925314" cy="1"/>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038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11CD-D8CC-484C-B71E-36FAE7CC6745}"/>
              </a:ext>
            </a:extLst>
          </p:cNvPr>
          <p:cNvSpPr>
            <a:spLocks noGrp="1"/>
          </p:cNvSpPr>
          <p:nvPr>
            <p:ph type="title"/>
          </p:nvPr>
        </p:nvSpPr>
        <p:spPr/>
        <p:txBody>
          <a:bodyPr/>
          <a:lstStyle/>
          <a:p>
            <a:r>
              <a:rPr lang="en-US"/>
              <a:t>Section C: contributions to science</a:t>
            </a:r>
          </a:p>
        </p:txBody>
      </p:sp>
      <p:sp>
        <p:nvSpPr>
          <p:cNvPr id="4" name="Slide Number Placeholder 3">
            <a:extLst>
              <a:ext uri="{FF2B5EF4-FFF2-40B4-BE49-F238E27FC236}">
                <a16:creationId xmlns:a16="http://schemas.microsoft.com/office/drawing/2014/main" id="{79825E9C-26B7-411D-91E9-5D31E91F0F6F}"/>
              </a:ext>
            </a:extLst>
          </p:cNvPr>
          <p:cNvSpPr>
            <a:spLocks noGrp="1"/>
          </p:cNvSpPr>
          <p:nvPr>
            <p:ph type="sldNum" sz="quarter" idx="12"/>
          </p:nvPr>
        </p:nvSpPr>
        <p:spPr/>
        <p:txBody>
          <a:bodyPr/>
          <a:lstStyle/>
          <a:p>
            <a:fld id="{AD40181A-01B0-4CB8-8614-1473649F6741}" type="slidenum">
              <a:rPr lang="en-US" smtClean="0"/>
              <a:pPr/>
              <a:t>14</a:t>
            </a:fld>
            <a:endParaRPr lang="en-US"/>
          </a:p>
        </p:txBody>
      </p:sp>
      <p:sp>
        <p:nvSpPr>
          <p:cNvPr id="5" name="Content Placeholder 2">
            <a:extLst>
              <a:ext uri="{FF2B5EF4-FFF2-40B4-BE49-F238E27FC236}">
                <a16:creationId xmlns:a16="http://schemas.microsoft.com/office/drawing/2014/main" id="{51D9C864-08CA-475C-8B04-71F97D36F0C0}"/>
              </a:ext>
            </a:extLst>
          </p:cNvPr>
          <p:cNvSpPr>
            <a:spLocks noGrp="1"/>
          </p:cNvSpPr>
          <p:nvPr>
            <p:ph idx="1"/>
          </p:nvPr>
        </p:nvSpPr>
        <p:spPr>
          <a:xfrm>
            <a:off x="1222375" y="1736725"/>
            <a:ext cx="10539697" cy="3894138"/>
          </a:xfrm>
        </p:spPr>
        <p:txBody>
          <a:bodyPr/>
          <a:lstStyle/>
          <a:p>
            <a:pPr marL="0" indent="0">
              <a:buNone/>
            </a:pPr>
            <a:r>
              <a:rPr lang="en-US" dirty="0">
                <a:solidFill>
                  <a:schemeClr val="accent1">
                    <a:lumMod val="50000"/>
                  </a:schemeClr>
                </a:solidFill>
                <a:latin typeface="+mn-lt"/>
              </a:rPr>
              <a:t>This section remains </a:t>
            </a:r>
            <a:r>
              <a:rPr lang="en-US" b="1" dirty="0">
                <a:solidFill>
                  <a:schemeClr val="accent1">
                    <a:lumMod val="50000"/>
                  </a:schemeClr>
                </a:solidFill>
                <a:latin typeface="+mn-lt"/>
              </a:rPr>
              <a:t>unchanged</a:t>
            </a:r>
            <a:r>
              <a:rPr lang="en-US" dirty="0">
                <a:solidFill>
                  <a:schemeClr val="accent1">
                    <a:lumMod val="50000"/>
                  </a:schemeClr>
                </a:solidFill>
                <a:latin typeface="+mn-lt"/>
              </a:rPr>
              <a:t> from the last </a:t>
            </a:r>
            <a:r>
              <a:rPr lang="en-US" dirty="0" err="1">
                <a:solidFill>
                  <a:schemeClr val="accent1">
                    <a:lumMod val="50000"/>
                  </a:schemeClr>
                </a:solidFill>
                <a:latin typeface="+mn-lt"/>
              </a:rPr>
              <a:t>biosketch</a:t>
            </a:r>
            <a:r>
              <a:rPr lang="en-US" dirty="0">
                <a:solidFill>
                  <a:schemeClr val="accent1">
                    <a:lumMod val="50000"/>
                  </a:schemeClr>
                </a:solidFill>
                <a:latin typeface="+mn-lt"/>
              </a:rPr>
              <a:t> format.</a:t>
            </a:r>
          </a:p>
          <a:p>
            <a:endParaRPr lang="en-US" dirty="0">
              <a:solidFill>
                <a:schemeClr val="accent1">
                  <a:lumMod val="50000"/>
                </a:schemeClr>
              </a:solidFill>
              <a:latin typeface="+mn-lt"/>
            </a:endParaRPr>
          </a:p>
          <a:p>
            <a:pPr marL="0" indent="0">
              <a:buNone/>
            </a:pPr>
            <a:r>
              <a:rPr lang="en-US" dirty="0">
                <a:solidFill>
                  <a:schemeClr val="accent1">
                    <a:lumMod val="50000"/>
                  </a:schemeClr>
                </a:solidFill>
                <a:latin typeface="+mn-lt"/>
              </a:rPr>
              <a:t>“Briefly describe up to five of your most significant contributions to science. For each contribution, you may cite up to four publications or research products that are relevant to the contribution.”</a:t>
            </a:r>
          </a:p>
        </p:txBody>
      </p:sp>
    </p:spTree>
    <p:extLst>
      <p:ext uri="{BB962C8B-B14F-4D97-AF65-F5344CB8AC3E}">
        <p14:creationId xmlns:p14="http://schemas.microsoft.com/office/powerpoint/2010/main" val="3486318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11CD-D8CC-484C-B71E-36FAE7CC6745}"/>
              </a:ext>
            </a:extLst>
          </p:cNvPr>
          <p:cNvSpPr>
            <a:spLocks noGrp="1"/>
          </p:cNvSpPr>
          <p:nvPr>
            <p:ph type="title"/>
          </p:nvPr>
        </p:nvSpPr>
        <p:spPr/>
        <p:txBody>
          <a:bodyPr/>
          <a:lstStyle/>
          <a:p>
            <a:r>
              <a:rPr lang="en-US" dirty="0"/>
              <a:t>Section D: Research Support</a:t>
            </a:r>
          </a:p>
        </p:txBody>
      </p:sp>
      <p:sp>
        <p:nvSpPr>
          <p:cNvPr id="4" name="Slide Number Placeholder 3">
            <a:extLst>
              <a:ext uri="{FF2B5EF4-FFF2-40B4-BE49-F238E27FC236}">
                <a16:creationId xmlns:a16="http://schemas.microsoft.com/office/drawing/2014/main" id="{79825E9C-26B7-411D-91E9-5D31E91F0F6F}"/>
              </a:ext>
            </a:extLst>
          </p:cNvPr>
          <p:cNvSpPr>
            <a:spLocks noGrp="1"/>
          </p:cNvSpPr>
          <p:nvPr>
            <p:ph type="sldNum" sz="quarter" idx="12"/>
          </p:nvPr>
        </p:nvSpPr>
        <p:spPr/>
        <p:txBody>
          <a:bodyPr/>
          <a:lstStyle/>
          <a:p>
            <a:fld id="{AD40181A-01B0-4CB8-8614-1473649F6741}" type="slidenum">
              <a:rPr lang="en-US" smtClean="0"/>
              <a:pPr/>
              <a:t>15</a:t>
            </a:fld>
            <a:endParaRPr lang="en-US"/>
          </a:p>
        </p:txBody>
      </p:sp>
      <p:sp>
        <p:nvSpPr>
          <p:cNvPr id="5" name="Content Placeholder 2">
            <a:extLst>
              <a:ext uri="{FF2B5EF4-FFF2-40B4-BE49-F238E27FC236}">
                <a16:creationId xmlns:a16="http://schemas.microsoft.com/office/drawing/2014/main" id="{51D9C864-08CA-475C-8B04-71F97D36F0C0}"/>
              </a:ext>
            </a:extLst>
          </p:cNvPr>
          <p:cNvSpPr>
            <a:spLocks noGrp="1"/>
          </p:cNvSpPr>
          <p:nvPr>
            <p:ph idx="1"/>
          </p:nvPr>
        </p:nvSpPr>
        <p:spPr>
          <a:xfrm>
            <a:off x="1222375" y="1736725"/>
            <a:ext cx="11010900" cy="3894138"/>
          </a:xfrm>
        </p:spPr>
        <p:txBody>
          <a:bodyPr/>
          <a:lstStyle/>
          <a:p>
            <a:pPr marL="0" indent="0">
              <a:buNone/>
            </a:pPr>
            <a:r>
              <a:rPr lang="en-US" dirty="0">
                <a:solidFill>
                  <a:schemeClr val="accent1">
                    <a:lumMod val="50000"/>
                  </a:schemeClr>
                </a:solidFill>
                <a:latin typeface="+mn-lt"/>
              </a:rPr>
              <a:t>This section has been removed entirely from </a:t>
            </a:r>
            <a:r>
              <a:rPr lang="en-US" dirty="0" err="1">
                <a:solidFill>
                  <a:schemeClr val="accent1">
                    <a:lumMod val="50000"/>
                  </a:schemeClr>
                </a:solidFill>
                <a:latin typeface="+mn-lt"/>
              </a:rPr>
              <a:t>biosketches</a:t>
            </a:r>
            <a:r>
              <a:rPr lang="en-US" dirty="0">
                <a:solidFill>
                  <a:schemeClr val="accent1">
                    <a:lumMod val="50000"/>
                  </a:schemeClr>
                </a:solidFill>
                <a:latin typeface="+mn-lt"/>
              </a:rPr>
              <a:t> for non-fellowship applications. </a:t>
            </a:r>
          </a:p>
          <a:p>
            <a:endParaRPr lang="en-US" dirty="0">
              <a:solidFill>
                <a:schemeClr val="accent1">
                  <a:lumMod val="50000"/>
                </a:schemeClr>
              </a:solidFill>
              <a:latin typeface="+mn-lt"/>
            </a:endParaRPr>
          </a:p>
          <a:p>
            <a:pPr marL="0" indent="0">
              <a:buNone/>
            </a:pPr>
            <a:r>
              <a:rPr lang="en-US" dirty="0">
                <a:solidFill>
                  <a:schemeClr val="accent1">
                    <a:lumMod val="50000"/>
                  </a:schemeClr>
                </a:solidFill>
                <a:latin typeface="+mn-lt"/>
              </a:rPr>
              <a:t>For Fellowship applications, applicants for dissertation research grants (e.g., R36), and candidates for research supplements to promote diversity in health-related research from the undergraduate through postdoctoral levels, Section D remains but has been renamed </a:t>
            </a:r>
            <a:r>
              <a:rPr lang="en-US" b="1" dirty="0">
                <a:solidFill>
                  <a:schemeClr val="accent1">
                    <a:lumMod val="75000"/>
                  </a:schemeClr>
                </a:solidFill>
                <a:latin typeface="+mn-lt"/>
              </a:rPr>
              <a:t>“Section D. Scholastic Performance.” </a:t>
            </a:r>
          </a:p>
        </p:txBody>
      </p:sp>
    </p:spTree>
    <p:extLst>
      <p:ext uri="{BB962C8B-B14F-4D97-AF65-F5344CB8AC3E}">
        <p14:creationId xmlns:p14="http://schemas.microsoft.com/office/powerpoint/2010/main" val="1417606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11CD-D8CC-484C-B71E-36FAE7CC6745}"/>
              </a:ext>
            </a:extLst>
          </p:cNvPr>
          <p:cNvSpPr>
            <a:spLocks noGrp="1"/>
          </p:cNvSpPr>
          <p:nvPr>
            <p:ph type="title"/>
          </p:nvPr>
        </p:nvSpPr>
        <p:spPr/>
        <p:txBody>
          <a:bodyPr/>
          <a:lstStyle/>
          <a:p>
            <a:r>
              <a:rPr lang="en-US" dirty="0"/>
              <a:t>Section D: scholastic performance</a:t>
            </a:r>
            <a:br>
              <a:rPr lang="en-US" dirty="0"/>
            </a:br>
            <a:r>
              <a:rPr lang="en-US" sz="2800" dirty="0">
                <a:solidFill>
                  <a:schemeClr val="tx1"/>
                </a:solidFill>
              </a:rPr>
              <a:t>fellowship applications only</a:t>
            </a:r>
            <a:endParaRPr lang="en-US" dirty="0">
              <a:solidFill>
                <a:schemeClr val="tx1"/>
              </a:solidFill>
            </a:endParaRPr>
          </a:p>
        </p:txBody>
      </p:sp>
      <p:sp>
        <p:nvSpPr>
          <p:cNvPr id="4" name="Slide Number Placeholder 3">
            <a:extLst>
              <a:ext uri="{FF2B5EF4-FFF2-40B4-BE49-F238E27FC236}">
                <a16:creationId xmlns:a16="http://schemas.microsoft.com/office/drawing/2014/main" id="{79825E9C-26B7-411D-91E9-5D31E91F0F6F}"/>
              </a:ext>
            </a:extLst>
          </p:cNvPr>
          <p:cNvSpPr>
            <a:spLocks noGrp="1"/>
          </p:cNvSpPr>
          <p:nvPr>
            <p:ph type="sldNum" sz="quarter" idx="12"/>
          </p:nvPr>
        </p:nvSpPr>
        <p:spPr/>
        <p:txBody>
          <a:bodyPr/>
          <a:lstStyle/>
          <a:p>
            <a:fld id="{AD40181A-01B0-4CB8-8614-1473649F6741}" type="slidenum">
              <a:rPr lang="en-US" smtClean="0"/>
              <a:pPr/>
              <a:t>16</a:t>
            </a:fld>
            <a:endParaRPr lang="en-US"/>
          </a:p>
        </p:txBody>
      </p:sp>
      <p:pic>
        <p:nvPicPr>
          <p:cNvPr id="7" name="Picture 6">
            <a:extLst>
              <a:ext uri="{FF2B5EF4-FFF2-40B4-BE49-F238E27FC236}">
                <a16:creationId xmlns:a16="http://schemas.microsoft.com/office/drawing/2014/main" id="{B5E4FC05-EBEF-4947-8579-E5B69EC79936}"/>
              </a:ext>
            </a:extLst>
          </p:cNvPr>
          <p:cNvPicPr>
            <a:picLocks noChangeAspect="1"/>
          </p:cNvPicPr>
          <p:nvPr/>
        </p:nvPicPr>
        <p:blipFill>
          <a:blip r:embed="rId2"/>
          <a:stretch>
            <a:fillRect/>
          </a:stretch>
        </p:blipFill>
        <p:spPr>
          <a:xfrm>
            <a:off x="1072387" y="2043194"/>
            <a:ext cx="6757434" cy="3667805"/>
          </a:xfrm>
          <a:prstGeom prst="rect">
            <a:avLst/>
          </a:prstGeom>
        </p:spPr>
      </p:pic>
      <p:sp>
        <p:nvSpPr>
          <p:cNvPr id="8" name="TextBox 7">
            <a:extLst>
              <a:ext uri="{FF2B5EF4-FFF2-40B4-BE49-F238E27FC236}">
                <a16:creationId xmlns:a16="http://schemas.microsoft.com/office/drawing/2014/main" id="{FCD18FBE-9914-43B1-871C-FE6E018987DC}"/>
              </a:ext>
            </a:extLst>
          </p:cNvPr>
          <p:cNvSpPr txBox="1"/>
          <p:nvPr/>
        </p:nvSpPr>
        <p:spPr>
          <a:xfrm>
            <a:off x="3076044" y="1568509"/>
            <a:ext cx="2379644" cy="369332"/>
          </a:xfrm>
          <a:prstGeom prst="rect">
            <a:avLst/>
          </a:prstGeom>
          <a:noFill/>
        </p:spPr>
        <p:txBody>
          <a:bodyPr wrap="square" rtlCol="0">
            <a:spAutoFit/>
          </a:bodyPr>
          <a:lstStyle/>
          <a:p>
            <a:r>
              <a:rPr lang="en-US" dirty="0"/>
              <a:t>New Format</a:t>
            </a:r>
          </a:p>
        </p:txBody>
      </p:sp>
      <p:cxnSp>
        <p:nvCxnSpPr>
          <p:cNvPr id="9" name="Straight Connector 8">
            <a:extLst>
              <a:ext uri="{FF2B5EF4-FFF2-40B4-BE49-F238E27FC236}">
                <a16:creationId xmlns:a16="http://schemas.microsoft.com/office/drawing/2014/main" id="{FF97B6D3-C89D-4694-83C0-3AF203D83362}"/>
              </a:ext>
            </a:extLst>
          </p:cNvPr>
          <p:cNvCxnSpPr>
            <a:cxnSpLocks/>
          </p:cNvCxnSpPr>
          <p:nvPr/>
        </p:nvCxnSpPr>
        <p:spPr>
          <a:xfrm>
            <a:off x="6631902" y="2301723"/>
            <a:ext cx="0" cy="307370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DF30FCB-CD46-46DA-AF80-71759A5F05D3}"/>
              </a:ext>
            </a:extLst>
          </p:cNvPr>
          <p:cNvSpPr txBox="1"/>
          <p:nvPr/>
        </p:nvSpPr>
        <p:spPr>
          <a:xfrm>
            <a:off x="8225478" y="1937841"/>
            <a:ext cx="3844602" cy="2031325"/>
          </a:xfrm>
          <a:prstGeom prst="rect">
            <a:avLst/>
          </a:prstGeom>
          <a:noFill/>
        </p:spPr>
        <p:txBody>
          <a:bodyPr wrap="square" rtlCol="0">
            <a:spAutoFit/>
          </a:bodyPr>
          <a:lstStyle/>
          <a:p>
            <a:r>
              <a:rPr lang="en-US" dirty="0"/>
              <a:t>This section has been updated to </a:t>
            </a:r>
            <a:br>
              <a:rPr lang="en-US" dirty="0"/>
            </a:br>
            <a:r>
              <a:rPr lang="en-US" dirty="0"/>
              <a:t>remove the Research Support, </a:t>
            </a:r>
            <a:br>
              <a:rPr lang="en-US" dirty="0"/>
            </a:br>
            <a:r>
              <a:rPr lang="en-US" dirty="0"/>
              <a:t>which will now be captured in </a:t>
            </a:r>
            <a:br>
              <a:rPr lang="en-US" dirty="0"/>
            </a:br>
            <a:r>
              <a:rPr lang="en-US" dirty="0"/>
              <a:t>Section A.</a:t>
            </a:r>
          </a:p>
          <a:p>
            <a:pPr marL="342900" indent="-342900">
              <a:buAutoNum type="arabicPeriod"/>
            </a:pPr>
            <a:endParaRPr lang="en-US" dirty="0"/>
          </a:p>
          <a:p>
            <a:pPr marL="342900" indent="-342900">
              <a:buAutoNum type="arabicPeriod"/>
            </a:pPr>
            <a:endParaRPr lang="en-US" dirty="0"/>
          </a:p>
          <a:p>
            <a:endParaRPr lang="en-US" dirty="0"/>
          </a:p>
        </p:txBody>
      </p:sp>
      <p:cxnSp>
        <p:nvCxnSpPr>
          <p:cNvPr id="11" name="Straight Arrow Connector 10">
            <a:extLst>
              <a:ext uri="{FF2B5EF4-FFF2-40B4-BE49-F238E27FC236}">
                <a16:creationId xmlns:a16="http://schemas.microsoft.com/office/drawing/2014/main" id="{A0A96349-9FAA-4964-8C47-8299F29EECFD}"/>
              </a:ext>
            </a:extLst>
          </p:cNvPr>
          <p:cNvCxnSpPr>
            <a:cxnSpLocks/>
          </p:cNvCxnSpPr>
          <p:nvPr/>
        </p:nvCxnSpPr>
        <p:spPr>
          <a:xfrm flipH="1">
            <a:off x="3076045" y="2172458"/>
            <a:ext cx="5149433"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079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11CD-D8CC-484C-B71E-36FAE7CC6745}"/>
              </a:ext>
            </a:extLst>
          </p:cNvPr>
          <p:cNvSpPr>
            <a:spLocks noGrp="1"/>
          </p:cNvSpPr>
          <p:nvPr>
            <p:ph type="title"/>
          </p:nvPr>
        </p:nvSpPr>
        <p:spPr/>
        <p:txBody>
          <a:bodyPr/>
          <a:lstStyle/>
          <a:p>
            <a:r>
              <a:rPr lang="en-US" dirty="0"/>
              <a:t>BIOSKETCHES - STILL ENFORCED</a:t>
            </a:r>
            <a:br>
              <a:rPr lang="en-US" dirty="0"/>
            </a:br>
            <a:r>
              <a:rPr lang="en-US" sz="2800" dirty="0">
                <a:solidFill>
                  <a:schemeClr val="accent1">
                    <a:lumMod val="60000"/>
                    <a:lumOff val="40000"/>
                  </a:schemeClr>
                </a:solidFill>
              </a:rPr>
              <a:t>non-fellowship applications</a:t>
            </a:r>
            <a:endParaRPr lang="en-US" dirty="0"/>
          </a:p>
        </p:txBody>
      </p:sp>
      <p:sp>
        <p:nvSpPr>
          <p:cNvPr id="4" name="Slide Number Placeholder 3">
            <a:extLst>
              <a:ext uri="{FF2B5EF4-FFF2-40B4-BE49-F238E27FC236}">
                <a16:creationId xmlns:a16="http://schemas.microsoft.com/office/drawing/2014/main" id="{79825E9C-26B7-411D-91E9-5D31E91F0F6F}"/>
              </a:ext>
            </a:extLst>
          </p:cNvPr>
          <p:cNvSpPr>
            <a:spLocks noGrp="1"/>
          </p:cNvSpPr>
          <p:nvPr>
            <p:ph type="sldNum" sz="quarter" idx="12"/>
          </p:nvPr>
        </p:nvSpPr>
        <p:spPr/>
        <p:txBody>
          <a:bodyPr/>
          <a:lstStyle/>
          <a:p>
            <a:fld id="{AD40181A-01B0-4CB8-8614-1473649F6741}" type="slidenum">
              <a:rPr lang="en-US" smtClean="0"/>
              <a:pPr/>
              <a:t>17</a:t>
            </a:fld>
            <a:endParaRPr lang="en-US"/>
          </a:p>
        </p:txBody>
      </p:sp>
      <p:sp>
        <p:nvSpPr>
          <p:cNvPr id="5" name="Content Placeholder 2">
            <a:extLst>
              <a:ext uri="{FF2B5EF4-FFF2-40B4-BE49-F238E27FC236}">
                <a16:creationId xmlns:a16="http://schemas.microsoft.com/office/drawing/2014/main" id="{51D9C864-08CA-475C-8B04-71F97D36F0C0}"/>
              </a:ext>
            </a:extLst>
          </p:cNvPr>
          <p:cNvSpPr>
            <a:spLocks noGrp="1"/>
          </p:cNvSpPr>
          <p:nvPr>
            <p:ph idx="1"/>
          </p:nvPr>
        </p:nvSpPr>
        <p:spPr>
          <a:xfrm>
            <a:off x="1113723" y="1722053"/>
            <a:ext cx="11010900" cy="3894138"/>
          </a:xfrm>
        </p:spPr>
        <p:txBody>
          <a:bodyPr>
            <a:normAutofit/>
          </a:bodyPr>
          <a:lstStyle/>
          <a:p>
            <a:pPr>
              <a:spcBef>
                <a:spcPts val="1800"/>
              </a:spcBef>
              <a:buFont typeface="Wingdings" panose="05000000000000000000" pitchFamily="2" charset="2"/>
              <a:buChar char="§"/>
            </a:pPr>
            <a:r>
              <a:rPr lang="en-US" dirty="0">
                <a:solidFill>
                  <a:schemeClr val="accent1">
                    <a:lumMod val="50000"/>
                  </a:schemeClr>
                </a:solidFill>
                <a:latin typeface="+mn-lt"/>
              </a:rPr>
              <a:t>Limited to five pages</a:t>
            </a:r>
          </a:p>
          <a:p>
            <a:pPr>
              <a:spcBef>
                <a:spcPts val="1800"/>
              </a:spcBef>
              <a:buFont typeface="Wingdings" panose="05000000000000000000" pitchFamily="2" charset="2"/>
              <a:buChar char="§"/>
            </a:pPr>
            <a:r>
              <a:rPr lang="en-US" dirty="0">
                <a:solidFill>
                  <a:schemeClr val="accent1">
                    <a:lumMod val="50000"/>
                  </a:schemeClr>
                </a:solidFill>
                <a:latin typeface="+mn-lt"/>
              </a:rPr>
              <a:t>0.5 inch margins on all sides</a:t>
            </a:r>
          </a:p>
          <a:p>
            <a:pPr>
              <a:spcBef>
                <a:spcPts val="1800"/>
              </a:spcBef>
              <a:buFont typeface="Wingdings" panose="05000000000000000000" pitchFamily="2" charset="2"/>
              <a:buChar char="§"/>
            </a:pPr>
            <a:r>
              <a:rPr lang="en-US" dirty="0">
                <a:solidFill>
                  <a:schemeClr val="accent1">
                    <a:lumMod val="50000"/>
                  </a:schemeClr>
                </a:solidFill>
                <a:latin typeface="+mn-lt"/>
              </a:rPr>
              <a:t>Figures, tables and graphics not allowed</a:t>
            </a:r>
          </a:p>
          <a:p>
            <a:pPr>
              <a:spcBef>
                <a:spcPts val="1800"/>
              </a:spcBef>
              <a:buFont typeface="Wingdings" panose="05000000000000000000" pitchFamily="2" charset="2"/>
              <a:buChar char="§"/>
            </a:pPr>
            <a:r>
              <a:rPr lang="en-US" dirty="0">
                <a:solidFill>
                  <a:schemeClr val="accent1">
                    <a:lumMod val="50000"/>
                  </a:schemeClr>
                </a:solidFill>
                <a:latin typeface="+mn-lt"/>
              </a:rPr>
              <a:t>Hyperlinks/URLs only allowed (.gov) when specifically noted in funding opportunity announcement and form field instructions</a:t>
            </a:r>
          </a:p>
          <a:p>
            <a:pPr>
              <a:spcBef>
                <a:spcPts val="1800"/>
              </a:spcBef>
              <a:buFont typeface="Wingdings" panose="05000000000000000000" pitchFamily="2" charset="2"/>
              <a:buChar char="§"/>
            </a:pPr>
            <a:r>
              <a:rPr lang="en-US" dirty="0">
                <a:solidFill>
                  <a:schemeClr val="accent1">
                    <a:lumMod val="50000"/>
                  </a:schemeClr>
                </a:solidFill>
                <a:latin typeface="+mn-lt"/>
              </a:rPr>
              <a:t>All Senior/Key Personnel and Other Significant Contributors (OSCs) must include </a:t>
            </a:r>
            <a:r>
              <a:rPr lang="en-US" dirty="0" err="1">
                <a:solidFill>
                  <a:schemeClr val="accent1">
                    <a:lumMod val="50000"/>
                  </a:schemeClr>
                </a:solidFill>
                <a:latin typeface="+mn-lt"/>
              </a:rPr>
              <a:t>Biosketches</a:t>
            </a:r>
            <a:r>
              <a:rPr lang="en-US" dirty="0">
                <a:solidFill>
                  <a:schemeClr val="accent1">
                    <a:lumMod val="50000"/>
                  </a:schemeClr>
                </a:solidFill>
                <a:latin typeface="+mn-lt"/>
              </a:rPr>
              <a:t> with NIH applications</a:t>
            </a:r>
          </a:p>
        </p:txBody>
      </p:sp>
    </p:spTree>
    <p:extLst>
      <p:ext uri="{BB962C8B-B14F-4D97-AF65-F5344CB8AC3E}">
        <p14:creationId xmlns:p14="http://schemas.microsoft.com/office/powerpoint/2010/main" val="788087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11CD-D8CC-484C-B71E-36FAE7CC6745}"/>
              </a:ext>
            </a:extLst>
          </p:cNvPr>
          <p:cNvSpPr>
            <a:spLocks noGrp="1"/>
          </p:cNvSpPr>
          <p:nvPr>
            <p:ph type="title"/>
          </p:nvPr>
        </p:nvSpPr>
        <p:spPr/>
        <p:txBody>
          <a:bodyPr/>
          <a:lstStyle/>
          <a:p>
            <a:r>
              <a:rPr lang="en-US" dirty="0"/>
              <a:t>SCIENCV: generate your biosketch</a:t>
            </a:r>
          </a:p>
        </p:txBody>
      </p:sp>
      <p:sp>
        <p:nvSpPr>
          <p:cNvPr id="4" name="Slide Number Placeholder 3">
            <a:extLst>
              <a:ext uri="{FF2B5EF4-FFF2-40B4-BE49-F238E27FC236}">
                <a16:creationId xmlns:a16="http://schemas.microsoft.com/office/drawing/2014/main" id="{79825E9C-26B7-411D-91E9-5D31E91F0F6F}"/>
              </a:ext>
            </a:extLst>
          </p:cNvPr>
          <p:cNvSpPr>
            <a:spLocks noGrp="1"/>
          </p:cNvSpPr>
          <p:nvPr>
            <p:ph type="sldNum" sz="quarter" idx="12"/>
          </p:nvPr>
        </p:nvSpPr>
        <p:spPr/>
        <p:txBody>
          <a:bodyPr/>
          <a:lstStyle/>
          <a:p>
            <a:fld id="{AD40181A-01B0-4CB8-8614-1473649F6741}" type="slidenum">
              <a:rPr lang="en-US" smtClean="0"/>
              <a:pPr/>
              <a:t>18</a:t>
            </a:fld>
            <a:endParaRPr lang="en-US"/>
          </a:p>
        </p:txBody>
      </p:sp>
      <p:sp>
        <p:nvSpPr>
          <p:cNvPr id="5" name="Content Placeholder 2">
            <a:extLst>
              <a:ext uri="{FF2B5EF4-FFF2-40B4-BE49-F238E27FC236}">
                <a16:creationId xmlns:a16="http://schemas.microsoft.com/office/drawing/2014/main" id="{51D9C864-08CA-475C-8B04-71F97D36F0C0}"/>
              </a:ext>
            </a:extLst>
          </p:cNvPr>
          <p:cNvSpPr>
            <a:spLocks noGrp="1"/>
          </p:cNvSpPr>
          <p:nvPr>
            <p:ph idx="1"/>
          </p:nvPr>
        </p:nvSpPr>
        <p:spPr>
          <a:xfrm>
            <a:off x="1222052" y="1664811"/>
            <a:ext cx="9471615" cy="4196974"/>
          </a:xfrm>
        </p:spPr>
        <p:txBody>
          <a:bodyPr>
            <a:normAutofit fontScale="92500" lnSpcReduction="20000"/>
          </a:bodyPr>
          <a:lstStyle/>
          <a:p>
            <a:pPr marL="0" indent="0">
              <a:buNone/>
            </a:pPr>
            <a:r>
              <a:rPr lang="en-US" b="1" dirty="0">
                <a:solidFill>
                  <a:srgbClr val="1D4F67"/>
                </a:solidFill>
                <a:latin typeface="+mn-lt"/>
              </a:rPr>
              <a:t>Science Experts Network Curriculum Vitae (</a:t>
            </a:r>
            <a:r>
              <a:rPr lang="en-US" b="1" dirty="0" err="1">
                <a:solidFill>
                  <a:srgbClr val="1D4F67"/>
                </a:solidFill>
                <a:latin typeface="+mn-lt"/>
              </a:rPr>
              <a:t>SciENcv</a:t>
            </a:r>
            <a:r>
              <a:rPr lang="en-US" b="1" dirty="0">
                <a:solidFill>
                  <a:srgbClr val="1D4F67"/>
                </a:solidFill>
                <a:latin typeface="+mn-lt"/>
              </a:rPr>
              <a:t>) </a:t>
            </a:r>
            <a:r>
              <a:rPr lang="en-US" dirty="0">
                <a:solidFill>
                  <a:srgbClr val="1D4F67"/>
                </a:solidFill>
                <a:latin typeface="+mn-lt"/>
              </a:rPr>
              <a:t>is a tool investigators can use to build and maintain NIH and NSF-compliant </a:t>
            </a:r>
            <a:r>
              <a:rPr lang="en-US" dirty="0" err="1">
                <a:solidFill>
                  <a:srgbClr val="1D4F67"/>
                </a:solidFill>
                <a:latin typeface="+mn-lt"/>
              </a:rPr>
              <a:t>biosketches</a:t>
            </a:r>
            <a:r>
              <a:rPr lang="en-US" dirty="0">
                <a:solidFill>
                  <a:srgbClr val="1D4F67"/>
                </a:solidFill>
                <a:latin typeface="+mn-lt"/>
              </a:rPr>
              <a:t> for proposals and reports.</a:t>
            </a:r>
          </a:p>
          <a:p>
            <a:pPr marL="0" indent="0">
              <a:buNone/>
            </a:pPr>
            <a:endParaRPr lang="en-US" dirty="0">
              <a:solidFill>
                <a:srgbClr val="1D4F67"/>
              </a:solidFill>
              <a:latin typeface="+mn-lt"/>
            </a:endParaRPr>
          </a:p>
          <a:p>
            <a:pPr marL="0" indent="0">
              <a:buNone/>
            </a:pPr>
            <a:r>
              <a:rPr lang="en-US" dirty="0" err="1">
                <a:solidFill>
                  <a:srgbClr val="1D4F67"/>
                </a:solidFill>
                <a:latin typeface="+mn-lt"/>
              </a:rPr>
              <a:t>SciENcv</a:t>
            </a:r>
            <a:r>
              <a:rPr lang="en-US" dirty="0">
                <a:solidFill>
                  <a:srgbClr val="1D4F67"/>
                </a:solidFill>
                <a:latin typeface="+mn-lt"/>
              </a:rPr>
              <a:t> uses information from </a:t>
            </a:r>
            <a:r>
              <a:rPr lang="en-US" dirty="0" err="1">
                <a:solidFill>
                  <a:srgbClr val="1D4F67"/>
                </a:solidFill>
                <a:latin typeface="+mn-lt"/>
              </a:rPr>
              <a:t>MyNCBI</a:t>
            </a:r>
            <a:r>
              <a:rPr lang="en-US" dirty="0">
                <a:solidFill>
                  <a:srgbClr val="1D4F67"/>
                </a:solidFill>
                <a:latin typeface="+mn-lt"/>
              </a:rPr>
              <a:t>, ORCID, and </a:t>
            </a:r>
            <a:r>
              <a:rPr lang="en-US" dirty="0" err="1">
                <a:solidFill>
                  <a:srgbClr val="1D4F67"/>
                </a:solidFill>
                <a:latin typeface="+mn-lt"/>
              </a:rPr>
              <a:t>eRA</a:t>
            </a:r>
            <a:r>
              <a:rPr lang="en-US" dirty="0">
                <a:solidFill>
                  <a:srgbClr val="1D4F67"/>
                </a:solidFill>
                <a:latin typeface="+mn-lt"/>
              </a:rPr>
              <a:t> Commons so researchers can quickly build a biosketch.</a:t>
            </a:r>
          </a:p>
          <a:p>
            <a:pPr marL="0" indent="0">
              <a:buNone/>
            </a:pPr>
            <a:endParaRPr lang="en-US" b="1" dirty="0">
              <a:solidFill>
                <a:schemeClr val="accent1">
                  <a:lumMod val="60000"/>
                  <a:lumOff val="40000"/>
                </a:schemeClr>
              </a:solidFill>
              <a:latin typeface="+mn-lt"/>
            </a:endParaRPr>
          </a:p>
          <a:p>
            <a:pPr marL="0" indent="0">
              <a:buNone/>
            </a:pPr>
            <a:r>
              <a:rPr lang="en-US" dirty="0">
                <a:solidFill>
                  <a:srgbClr val="134374"/>
                </a:solidFill>
                <a:latin typeface="+mn-lt"/>
              </a:rPr>
              <a:t>URL: </a:t>
            </a:r>
            <a:r>
              <a:rPr lang="en-US" b="1" dirty="0">
                <a:solidFill>
                  <a:srgbClr val="134374"/>
                </a:solidFill>
                <a:latin typeface="+mn-lt"/>
                <a:hlinkClick r:id="rId3"/>
              </a:rPr>
              <a:t>https://www.ncbi.nlm.nih.gov/sciencv/</a:t>
            </a:r>
            <a:endParaRPr lang="en-US" b="1" dirty="0">
              <a:solidFill>
                <a:srgbClr val="134374"/>
              </a:solidFill>
              <a:latin typeface="+mn-lt"/>
            </a:endParaRPr>
          </a:p>
          <a:p>
            <a:pPr marL="0" indent="0">
              <a:buNone/>
            </a:pPr>
            <a:r>
              <a:rPr lang="en-US" dirty="0">
                <a:solidFill>
                  <a:srgbClr val="134374"/>
                </a:solidFill>
                <a:latin typeface="+mn-lt"/>
              </a:rPr>
              <a:t>Log in using your </a:t>
            </a:r>
            <a:r>
              <a:rPr lang="en-US" dirty="0" err="1">
                <a:solidFill>
                  <a:srgbClr val="134374"/>
                </a:solidFill>
                <a:latin typeface="+mn-lt"/>
              </a:rPr>
              <a:t>eRA</a:t>
            </a:r>
            <a:r>
              <a:rPr lang="en-US" dirty="0">
                <a:solidFill>
                  <a:srgbClr val="134374"/>
                </a:solidFill>
                <a:latin typeface="+mn-lt"/>
              </a:rPr>
              <a:t> Commons or Research.gov username</a:t>
            </a:r>
          </a:p>
          <a:p>
            <a:endParaRPr lang="en-US" b="1" dirty="0">
              <a:solidFill>
                <a:schemeClr val="accent1">
                  <a:lumMod val="60000"/>
                  <a:lumOff val="40000"/>
                </a:schemeClr>
              </a:solidFill>
              <a:latin typeface="+mn-lt"/>
            </a:endParaRPr>
          </a:p>
          <a:p>
            <a:pPr marL="0" indent="0">
              <a:buNone/>
            </a:pPr>
            <a:r>
              <a:rPr lang="en-US" sz="1800" b="1" dirty="0">
                <a:solidFill>
                  <a:schemeClr val="accent1">
                    <a:lumMod val="60000"/>
                    <a:lumOff val="40000"/>
                  </a:schemeClr>
                </a:solidFill>
                <a:latin typeface="+mn-lt"/>
              </a:rPr>
              <a:t>Credit: </a:t>
            </a:r>
            <a:r>
              <a:rPr lang="en-US" sz="1800" b="1" dirty="0">
                <a:solidFill>
                  <a:schemeClr val="accent1">
                    <a:lumMod val="60000"/>
                    <a:lumOff val="40000"/>
                  </a:schemeClr>
                </a:solidFill>
                <a:latin typeface="+mn-lt"/>
                <a:hlinkClick r:id="rId4"/>
              </a:rPr>
              <a:t>PSU Libraries</a:t>
            </a:r>
            <a:endParaRPr lang="en-US" sz="1800" b="1" dirty="0">
              <a:solidFill>
                <a:schemeClr val="accent1">
                  <a:lumMod val="60000"/>
                  <a:lumOff val="40000"/>
                </a:schemeClr>
              </a:solidFill>
              <a:latin typeface="+mn-lt"/>
            </a:endParaRPr>
          </a:p>
        </p:txBody>
      </p:sp>
    </p:spTree>
    <p:extLst>
      <p:ext uri="{BB962C8B-B14F-4D97-AF65-F5344CB8AC3E}">
        <p14:creationId xmlns:p14="http://schemas.microsoft.com/office/powerpoint/2010/main" val="1554814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5384C-4599-4A69-905B-6DD5B79139C2}"/>
              </a:ext>
            </a:extLst>
          </p:cNvPr>
          <p:cNvSpPr>
            <a:spLocks noGrp="1"/>
          </p:cNvSpPr>
          <p:nvPr>
            <p:ph type="title"/>
          </p:nvPr>
        </p:nvSpPr>
        <p:spPr>
          <a:xfrm>
            <a:off x="1129288" y="682266"/>
            <a:ext cx="10708499" cy="906010"/>
          </a:xfrm>
        </p:spPr>
        <p:txBody>
          <a:bodyPr/>
          <a:lstStyle/>
          <a:p>
            <a:r>
              <a:rPr lang="en-US" b="1" dirty="0">
                <a:solidFill>
                  <a:srgbClr val="004C82"/>
                </a:solidFill>
              </a:rPr>
              <a:t>NIH Other Support </a:t>
            </a:r>
            <a:r>
              <a:rPr lang="en-US" b="1" i="1" dirty="0">
                <a:solidFill>
                  <a:srgbClr val="004C82"/>
                </a:solidFill>
              </a:rPr>
              <a:t>Definition</a:t>
            </a:r>
          </a:p>
        </p:txBody>
      </p:sp>
      <p:sp>
        <p:nvSpPr>
          <p:cNvPr id="3" name="Rectangle 2">
            <a:extLst>
              <a:ext uri="{FF2B5EF4-FFF2-40B4-BE49-F238E27FC236}">
                <a16:creationId xmlns:a16="http://schemas.microsoft.com/office/drawing/2014/main" id="{87F21E15-91EE-4344-A44C-F1E056326943}"/>
              </a:ext>
            </a:extLst>
          </p:cNvPr>
          <p:cNvSpPr/>
          <p:nvPr/>
        </p:nvSpPr>
        <p:spPr>
          <a:xfrm>
            <a:off x="1129288" y="1858283"/>
            <a:ext cx="10554817" cy="3046988"/>
          </a:xfrm>
          <a:prstGeom prst="rect">
            <a:avLst/>
          </a:prstGeom>
        </p:spPr>
        <p:txBody>
          <a:bodyPr wrap="square">
            <a:spAutoFit/>
          </a:bodyPr>
          <a:lstStyle/>
          <a:p>
            <a:pPr algn="just"/>
            <a:r>
              <a:rPr lang="en-US" sz="3200" dirty="0">
                <a:solidFill>
                  <a:schemeClr val="accent1">
                    <a:lumMod val="50000"/>
                  </a:schemeClr>
                </a:solidFill>
              </a:rPr>
              <a:t>“Other support includes </a:t>
            </a:r>
            <a:r>
              <a:rPr lang="en-US" sz="3200" u="sng" dirty="0">
                <a:solidFill>
                  <a:schemeClr val="accent2">
                    <a:lumMod val="75000"/>
                  </a:schemeClr>
                </a:solidFill>
              </a:rPr>
              <a:t>all resources</a:t>
            </a:r>
            <a:r>
              <a:rPr lang="en-US" sz="3200" dirty="0">
                <a:solidFill>
                  <a:schemeClr val="accent2">
                    <a:lumMod val="75000"/>
                  </a:schemeClr>
                </a:solidFill>
              </a:rPr>
              <a:t> </a:t>
            </a:r>
            <a:r>
              <a:rPr lang="en-US" sz="3200" dirty="0">
                <a:solidFill>
                  <a:schemeClr val="accent1">
                    <a:lumMod val="50000"/>
                  </a:schemeClr>
                </a:solidFill>
              </a:rPr>
              <a:t>made available to a researcher</a:t>
            </a:r>
            <a:r>
              <a:rPr lang="en-US" sz="3200" dirty="0"/>
              <a:t> </a:t>
            </a:r>
            <a:r>
              <a:rPr lang="en-US" sz="3200" dirty="0">
                <a:solidFill>
                  <a:schemeClr val="accent2">
                    <a:lumMod val="75000"/>
                  </a:schemeClr>
                </a:solidFill>
              </a:rPr>
              <a:t>in support of and/or related to </a:t>
            </a:r>
            <a:r>
              <a:rPr lang="en-US" sz="3200" u="sng" dirty="0">
                <a:solidFill>
                  <a:schemeClr val="accent2">
                    <a:lumMod val="75000"/>
                  </a:schemeClr>
                </a:solidFill>
              </a:rPr>
              <a:t>all</a:t>
            </a:r>
            <a:r>
              <a:rPr lang="en-US" sz="3200" dirty="0">
                <a:solidFill>
                  <a:schemeClr val="accent2">
                    <a:lumMod val="75000"/>
                  </a:schemeClr>
                </a:solidFill>
              </a:rPr>
              <a:t> of their research endeavors</a:t>
            </a:r>
            <a:r>
              <a:rPr lang="en-US" sz="3200" dirty="0">
                <a:solidFill>
                  <a:schemeClr val="accent1">
                    <a:lumMod val="50000"/>
                  </a:schemeClr>
                </a:solidFill>
              </a:rPr>
              <a:t>, regardless of </a:t>
            </a:r>
            <a:r>
              <a:rPr lang="en-US" sz="3200" dirty="0">
                <a:solidFill>
                  <a:schemeClr val="accent2">
                    <a:lumMod val="75000"/>
                  </a:schemeClr>
                </a:solidFill>
              </a:rPr>
              <a:t>whether or not they have monetary value</a:t>
            </a:r>
            <a:r>
              <a:rPr lang="en-US" sz="3200" dirty="0">
                <a:solidFill>
                  <a:srgbClr val="0070C0"/>
                </a:solidFill>
              </a:rPr>
              <a:t> </a:t>
            </a:r>
            <a:r>
              <a:rPr lang="en-US" sz="3200" dirty="0">
                <a:solidFill>
                  <a:schemeClr val="accent1">
                    <a:lumMod val="50000"/>
                  </a:schemeClr>
                </a:solidFill>
              </a:rPr>
              <a:t>and regardless of whether they are based at the institution the researcher identifies for the current grant.”</a:t>
            </a:r>
          </a:p>
        </p:txBody>
      </p:sp>
    </p:spTree>
    <p:extLst>
      <p:ext uri="{BB962C8B-B14F-4D97-AF65-F5344CB8AC3E}">
        <p14:creationId xmlns:p14="http://schemas.microsoft.com/office/powerpoint/2010/main" val="1064132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EB90A-47C7-4849-A4D6-B7C6EF5A1AB5}"/>
              </a:ext>
            </a:extLst>
          </p:cNvPr>
          <p:cNvSpPr>
            <a:spLocks noGrp="1"/>
          </p:cNvSpPr>
          <p:nvPr>
            <p:ph type="title"/>
          </p:nvPr>
        </p:nvSpPr>
        <p:spPr/>
        <p:txBody>
          <a:bodyPr/>
          <a:lstStyle/>
          <a:p>
            <a:r>
              <a:rPr lang="en-US" dirty="0"/>
              <a:t>Why is NIH changing the </a:t>
            </a:r>
            <a:r>
              <a:rPr lang="en-US" dirty="0" err="1"/>
              <a:t>biosketch</a:t>
            </a:r>
            <a:r>
              <a:rPr lang="en-US" dirty="0"/>
              <a:t> and other support?</a:t>
            </a:r>
          </a:p>
        </p:txBody>
      </p:sp>
      <p:sp>
        <p:nvSpPr>
          <p:cNvPr id="3" name="Content Placeholder 2">
            <a:extLst>
              <a:ext uri="{FF2B5EF4-FFF2-40B4-BE49-F238E27FC236}">
                <a16:creationId xmlns:a16="http://schemas.microsoft.com/office/drawing/2014/main" id="{8320BB01-B121-4D93-8D6C-54BF1E29A408}"/>
              </a:ext>
            </a:extLst>
          </p:cNvPr>
          <p:cNvSpPr>
            <a:spLocks noGrp="1"/>
          </p:cNvSpPr>
          <p:nvPr>
            <p:ph idx="1"/>
          </p:nvPr>
        </p:nvSpPr>
        <p:spPr/>
        <p:txBody>
          <a:bodyPr>
            <a:normAutofit fontScale="77500" lnSpcReduction="20000"/>
          </a:bodyPr>
          <a:lstStyle/>
          <a:p>
            <a:pPr marL="0" indent="0">
              <a:buNone/>
            </a:pPr>
            <a:r>
              <a:rPr lang="en-US" dirty="0">
                <a:solidFill>
                  <a:schemeClr val="accent1">
                    <a:lumMod val="50000"/>
                  </a:schemeClr>
                </a:solidFill>
                <a:latin typeface="+mn-lt"/>
              </a:rPr>
              <a:t>The NIH has updated its Biographical Sketch and Other Support documents in order to:</a:t>
            </a:r>
          </a:p>
          <a:p>
            <a:pPr lvl="1"/>
            <a:r>
              <a:rPr lang="en-US" b="1" dirty="0">
                <a:solidFill>
                  <a:schemeClr val="tx1">
                    <a:lumMod val="75000"/>
                  </a:schemeClr>
                </a:solidFill>
                <a:latin typeface="+mn-lt"/>
              </a:rPr>
              <a:t>Better provide transparency and disclosure of all research activities</a:t>
            </a:r>
          </a:p>
          <a:p>
            <a:pPr lvl="1"/>
            <a:r>
              <a:rPr lang="en-US" b="1" dirty="0">
                <a:solidFill>
                  <a:schemeClr val="tx1">
                    <a:lumMod val="75000"/>
                  </a:schemeClr>
                </a:solidFill>
                <a:latin typeface="+mn-lt"/>
              </a:rPr>
              <a:t>Easily identify undue foreign influence in research</a:t>
            </a:r>
            <a:endParaRPr lang="en-US" dirty="0">
              <a:solidFill>
                <a:schemeClr val="tx1">
                  <a:lumMod val="75000"/>
                </a:schemeClr>
              </a:solidFill>
              <a:latin typeface="+mn-lt"/>
            </a:endParaRPr>
          </a:p>
          <a:p>
            <a:pPr marL="0" indent="0">
              <a:buNone/>
            </a:pPr>
            <a:r>
              <a:rPr lang="en-US" dirty="0">
                <a:solidFill>
                  <a:schemeClr val="accent1">
                    <a:lumMod val="50000"/>
                  </a:schemeClr>
                </a:solidFill>
                <a:latin typeface="+mn-lt"/>
              </a:rPr>
              <a:t>Having a full picture of investigators’ support allows the NIH to make sound funding decisions.</a:t>
            </a:r>
          </a:p>
          <a:p>
            <a:pPr marL="0" indent="0">
              <a:buNone/>
            </a:pPr>
            <a:endParaRPr lang="en-US" dirty="0">
              <a:latin typeface="+mn-lt"/>
            </a:endParaRPr>
          </a:p>
          <a:p>
            <a:pPr marL="0" indent="0">
              <a:buNone/>
            </a:pPr>
            <a:r>
              <a:rPr lang="en-US" dirty="0">
                <a:solidFill>
                  <a:schemeClr val="accent1">
                    <a:lumMod val="50000"/>
                  </a:schemeClr>
                </a:solidFill>
                <a:latin typeface="+mn-lt"/>
              </a:rPr>
              <a:t>The use of these new formats is in effect </a:t>
            </a:r>
            <a:r>
              <a:rPr lang="en-US" b="1" dirty="0">
                <a:solidFill>
                  <a:schemeClr val="tx1">
                    <a:lumMod val="75000"/>
                  </a:schemeClr>
                </a:solidFill>
                <a:latin typeface="+mn-lt"/>
              </a:rPr>
              <a:t>now</a:t>
            </a:r>
            <a:r>
              <a:rPr lang="en-US" dirty="0">
                <a:solidFill>
                  <a:schemeClr val="bg2"/>
                </a:solidFill>
                <a:latin typeface="+mn-lt"/>
              </a:rPr>
              <a:t>, </a:t>
            </a:r>
            <a:r>
              <a:rPr lang="en-US" dirty="0">
                <a:solidFill>
                  <a:schemeClr val="accent1">
                    <a:lumMod val="50000"/>
                  </a:schemeClr>
                </a:solidFill>
                <a:latin typeface="+mn-lt"/>
              </a:rPr>
              <a:t>however NIH has provided a grace period to administer the changes. NIH will enforce the use of the new formats starting on</a:t>
            </a:r>
            <a:r>
              <a:rPr lang="en-US" dirty="0">
                <a:latin typeface="+mn-lt"/>
              </a:rPr>
              <a:t> </a:t>
            </a:r>
            <a:r>
              <a:rPr lang="en-US" b="1" dirty="0">
                <a:solidFill>
                  <a:schemeClr val="tx1">
                    <a:lumMod val="75000"/>
                  </a:schemeClr>
                </a:solidFill>
                <a:latin typeface="+mn-lt"/>
              </a:rPr>
              <a:t>January 25, 2022</a:t>
            </a:r>
            <a:r>
              <a:rPr lang="en-US" dirty="0">
                <a:latin typeface="+mn-lt"/>
              </a:rPr>
              <a:t>. </a:t>
            </a:r>
          </a:p>
          <a:p>
            <a:pPr marL="0" indent="0">
              <a:buNone/>
            </a:pPr>
            <a:endParaRPr lang="en-US" dirty="0">
              <a:solidFill>
                <a:srgbClr val="3E9CC9">
                  <a:lumMod val="50000"/>
                </a:srgbClr>
              </a:solidFill>
              <a:latin typeface="Georgia"/>
            </a:endParaRPr>
          </a:p>
          <a:p>
            <a:pPr marL="0" indent="0">
              <a:buNone/>
            </a:pPr>
            <a:r>
              <a:rPr lang="en-US" dirty="0">
                <a:solidFill>
                  <a:srgbClr val="3E9CC9">
                    <a:lumMod val="50000"/>
                  </a:srgbClr>
                </a:solidFill>
                <a:latin typeface="Georgia"/>
              </a:rPr>
              <a:t>CHOP expects the research community to be </a:t>
            </a:r>
            <a:r>
              <a:rPr lang="en-US" b="1" dirty="0">
                <a:solidFill>
                  <a:schemeClr val="tx1">
                    <a:lumMod val="75000"/>
                  </a:schemeClr>
                </a:solidFill>
                <a:latin typeface="+mn-lt"/>
              </a:rPr>
              <a:t>fully compliant by October 5th</a:t>
            </a:r>
            <a:r>
              <a:rPr lang="en-US" dirty="0">
                <a:solidFill>
                  <a:srgbClr val="3E9CC9">
                    <a:lumMod val="50000"/>
                  </a:srgbClr>
                </a:solidFill>
                <a:latin typeface="Georgia"/>
              </a:rPr>
              <a:t>. </a:t>
            </a:r>
            <a:endParaRPr lang="en-US" dirty="0">
              <a:latin typeface="+mn-lt"/>
            </a:endParaRPr>
          </a:p>
        </p:txBody>
      </p:sp>
      <p:sp>
        <p:nvSpPr>
          <p:cNvPr id="4" name="Slide Number Placeholder 3">
            <a:extLst>
              <a:ext uri="{FF2B5EF4-FFF2-40B4-BE49-F238E27FC236}">
                <a16:creationId xmlns:a16="http://schemas.microsoft.com/office/drawing/2014/main" id="{3F9170F3-C13A-4088-84D7-639D0CB4AB13}"/>
              </a:ext>
            </a:extLst>
          </p:cNvPr>
          <p:cNvSpPr>
            <a:spLocks noGrp="1"/>
          </p:cNvSpPr>
          <p:nvPr>
            <p:ph type="sldNum" sz="quarter" idx="12"/>
          </p:nvPr>
        </p:nvSpPr>
        <p:spPr/>
        <p:txBody>
          <a:bodyPr/>
          <a:lstStyle/>
          <a:p>
            <a:fld id="{AD40181A-01B0-4CB8-8614-1473649F6741}" type="slidenum">
              <a:rPr lang="en-US" smtClean="0"/>
              <a:pPr/>
              <a:t>2</a:t>
            </a:fld>
            <a:endParaRPr lang="en-US"/>
          </a:p>
        </p:txBody>
      </p:sp>
    </p:spTree>
    <p:extLst>
      <p:ext uri="{BB962C8B-B14F-4D97-AF65-F5344CB8AC3E}">
        <p14:creationId xmlns:p14="http://schemas.microsoft.com/office/powerpoint/2010/main" val="2454878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4F5050-6FF6-4198-B232-B99F4A54BB52}"/>
              </a:ext>
            </a:extLst>
          </p:cNvPr>
          <p:cNvSpPr txBox="1"/>
          <p:nvPr/>
        </p:nvSpPr>
        <p:spPr>
          <a:xfrm>
            <a:off x="624114" y="301170"/>
            <a:ext cx="10943772" cy="677108"/>
          </a:xfrm>
          <a:prstGeom prst="rect">
            <a:avLst/>
          </a:prstGeom>
          <a:noFill/>
        </p:spPr>
        <p:txBody>
          <a:bodyPr wrap="square" lIns="0" tIns="0" rIns="0" bIns="0" rtlCol="0" anchor="t">
            <a:spAutoFit/>
          </a:bodyPr>
          <a:lstStyle/>
          <a:p>
            <a:pPr algn="ctr"/>
            <a:r>
              <a:rPr lang="en-US" sz="4400" b="1">
                <a:solidFill>
                  <a:schemeClr val="accent1">
                    <a:lumMod val="50000"/>
                  </a:schemeClr>
                </a:solidFill>
                <a:latin typeface="+mj-lt"/>
              </a:rPr>
              <a:t>WHY FOREIGN COMPONENT</a:t>
            </a:r>
          </a:p>
        </p:txBody>
      </p:sp>
      <p:sp>
        <p:nvSpPr>
          <p:cNvPr id="36" name="TextBox 35">
            <a:extLst>
              <a:ext uri="{FF2B5EF4-FFF2-40B4-BE49-F238E27FC236}">
                <a16:creationId xmlns:a16="http://schemas.microsoft.com/office/drawing/2014/main" id="{33DAE1F0-9317-4720-99BE-9F1F46C21B0C}"/>
              </a:ext>
            </a:extLst>
          </p:cNvPr>
          <p:cNvSpPr txBox="1"/>
          <p:nvPr/>
        </p:nvSpPr>
        <p:spPr>
          <a:xfrm>
            <a:off x="3821974" y="1481816"/>
            <a:ext cx="8113486" cy="984885"/>
          </a:xfrm>
          <a:prstGeom prst="rect">
            <a:avLst/>
          </a:prstGeom>
          <a:noFill/>
          <a:ln>
            <a:noFill/>
          </a:ln>
        </p:spPr>
        <p:txBody>
          <a:bodyPr wrap="square" lIns="0" tIns="0" rIns="0" bIns="0" rtlCol="0">
            <a:spAutoFit/>
          </a:bodyPr>
          <a:lstStyle/>
          <a:p>
            <a:r>
              <a:rPr lang="en-US" sz="1600">
                <a:solidFill>
                  <a:schemeClr val="accent1"/>
                </a:solidFill>
              </a:rPr>
              <a:t>The NIH has updated its Biographical Sketch and Other Support documents in order to better provide transparency and disclosure of all research activities, and more easily identify undue foreign influence in research.  </a:t>
            </a:r>
            <a:r>
              <a:rPr lang="en-US" sz="1600">
                <a:solidFill>
                  <a:schemeClr val="accent1">
                    <a:lumMod val="50000"/>
                  </a:schemeClr>
                </a:solidFill>
              </a:rPr>
              <a:t>Having a full picture of investigators’ support allows the NIH to make sound funding decisions.</a:t>
            </a:r>
          </a:p>
        </p:txBody>
      </p:sp>
      <p:cxnSp>
        <p:nvCxnSpPr>
          <p:cNvPr id="3" name="Straight Connector 2">
            <a:extLst>
              <a:ext uri="{FF2B5EF4-FFF2-40B4-BE49-F238E27FC236}">
                <a16:creationId xmlns:a16="http://schemas.microsoft.com/office/drawing/2014/main" id="{9F4ABC80-BC90-49F2-9267-0FF00CF23FAD}"/>
              </a:ext>
            </a:extLst>
          </p:cNvPr>
          <p:cNvCxnSpPr/>
          <p:nvPr/>
        </p:nvCxnSpPr>
        <p:spPr>
          <a:xfrm>
            <a:off x="3557086" y="1312636"/>
            <a:ext cx="0" cy="1349828"/>
          </a:xfrm>
          <a:prstGeom prst="line">
            <a:avLst/>
          </a:prstGeom>
          <a:ln>
            <a:solidFill>
              <a:srgbClr val="004C82"/>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AA4E12-A948-489D-AED1-22F4C89F41AF}"/>
              </a:ext>
            </a:extLst>
          </p:cNvPr>
          <p:cNvSpPr txBox="1"/>
          <p:nvPr/>
        </p:nvSpPr>
        <p:spPr>
          <a:xfrm>
            <a:off x="1327698" y="1802884"/>
            <a:ext cx="2095130" cy="307777"/>
          </a:xfrm>
          <a:prstGeom prst="rect">
            <a:avLst/>
          </a:prstGeom>
          <a:noFill/>
        </p:spPr>
        <p:txBody>
          <a:bodyPr wrap="square" lIns="0" tIns="0" rIns="0" bIns="0" rtlCol="0" anchor="t">
            <a:spAutoFit/>
          </a:bodyPr>
          <a:lstStyle/>
          <a:p>
            <a:pPr algn="ctr"/>
            <a:r>
              <a:rPr lang="en-US" sz="2000">
                <a:solidFill>
                  <a:schemeClr val="tx1">
                    <a:lumMod val="75000"/>
                  </a:schemeClr>
                </a:solidFill>
                <a:latin typeface="+mj-lt"/>
              </a:rPr>
              <a:t>FEDERAL</a:t>
            </a:r>
          </a:p>
        </p:txBody>
      </p:sp>
      <p:sp>
        <p:nvSpPr>
          <p:cNvPr id="43" name="TextBox 42">
            <a:extLst>
              <a:ext uri="{FF2B5EF4-FFF2-40B4-BE49-F238E27FC236}">
                <a16:creationId xmlns:a16="http://schemas.microsoft.com/office/drawing/2014/main" id="{9D88CD39-3370-4266-BF4D-78CF3F838FE7}"/>
              </a:ext>
            </a:extLst>
          </p:cNvPr>
          <p:cNvSpPr txBox="1"/>
          <p:nvPr/>
        </p:nvSpPr>
        <p:spPr>
          <a:xfrm>
            <a:off x="3821974" y="2913972"/>
            <a:ext cx="8113486" cy="1477328"/>
          </a:xfrm>
          <a:prstGeom prst="rect">
            <a:avLst/>
          </a:prstGeom>
          <a:noFill/>
          <a:ln>
            <a:noFill/>
          </a:ln>
        </p:spPr>
        <p:txBody>
          <a:bodyPr wrap="square" lIns="0" tIns="0" rIns="0" bIns="0" rtlCol="0">
            <a:spAutoFit/>
          </a:bodyPr>
          <a:lstStyle/>
          <a:p>
            <a:r>
              <a:rPr lang="en-US" sz="1600" dirty="0">
                <a:solidFill>
                  <a:schemeClr val="accent1"/>
                </a:solidFill>
              </a:rPr>
              <a:t>Collaborations with entities outside of CHOP—whether foreign or domestic—are valuable and encouraged, with the understanding that the integrity of the Institute and its research depends on a </a:t>
            </a:r>
            <a:r>
              <a:rPr lang="en-US" sz="1600" dirty="0">
                <a:solidFill>
                  <a:schemeClr val="accent1">
                    <a:lumMod val="50000"/>
                  </a:schemeClr>
                </a:solidFill>
              </a:rPr>
              <a:t>high degree of transparency </a:t>
            </a:r>
            <a:r>
              <a:rPr lang="en-US" sz="1600" dirty="0">
                <a:solidFill>
                  <a:schemeClr val="accent1"/>
                </a:solidFill>
              </a:rPr>
              <a:t>concerning such relationships. Compliance with the new OS requirements is in the interest of maintaining the Research Institute’s distinguished </a:t>
            </a:r>
            <a:r>
              <a:rPr lang="en-US" sz="1600" dirty="0">
                <a:solidFill>
                  <a:schemeClr val="accent1">
                    <a:lumMod val="50000"/>
                  </a:schemeClr>
                </a:solidFill>
              </a:rPr>
              <a:t>reputation</a:t>
            </a:r>
            <a:r>
              <a:rPr lang="en-US" sz="1600" dirty="0">
                <a:solidFill>
                  <a:schemeClr val="accent1"/>
                </a:solidFill>
              </a:rPr>
              <a:t>, upholding our organizational </a:t>
            </a:r>
            <a:r>
              <a:rPr lang="en-US" sz="1600" dirty="0">
                <a:solidFill>
                  <a:schemeClr val="accent1">
                    <a:lumMod val="50000"/>
                  </a:schemeClr>
                </a:solidFill>
              </a:rPr>
              <a:t>values</a:t>
            </a:r>
            <a:r>
              <a:rPr lang="en-US" sz="1600" dirty="0">
                <a:solidFill>
                  <a:schemeClr val="accent1"/>
                </a:solidFill>
              </a:rPr>
              <a:t>, and contributing to our </a:t>
            </a:r>
            <a:r>
              <a:rPr lang="en-US" sz="1600" dirty="0">
                <a:solidFill>
                  <a:schemeClr val="accent1">
                    <a:lumMod val="50000"/>
                  </a:schemeClr>
                </a:solidFill>
              </a:rPr>
              <a:t>mission </a:t>
            </a:r>
            <a:r>
              <a:rPr lang="en-US" sz="1600" dirty="0">
                <a:solidFill>
                  <a:schemeClr val="accent1"/>
                </a:solidFill>
              </a:rPr>
              <a:t>and</a:t>
            </a:r>
            <a:r>
              <a:rPr lang="en-US" sz="1600" dirty="0">
                <a:solidFill>
                  <a:schemeClr val="accent1">
                    <a:lumMod val="50000"/>
                  </a:schemeClr>
                </a:solidFill>
              </a:rPr>
              <a:t> vision</a:t>
            </a:r>
            <a:r>
              <a:rPr lang="en-US" sz="1600" dirty="0">
                <a:solidFill>
                  <a:schemeClr val="accent1"/>
                </a:solidFill>
              </a:rPr>
              <a:t>.</a:t>
            </a:r>
            <a:endParaRPr lang="id-ID" sz="1600" dirty="0">
              <a:solidFill>
                <a:schemeClr val="tx1">
                  <a:lumMod val="75000"/>
                  <a:lumOff val="25000"/>
                </a:schemeClr>
              </a:solidFill>
            </a:endParaRPr>
          </a:p>
        </p:txBody>
      </p:sp>
      <p:cxnSp>
        <p:nvCxnSpPr>
          <p:cNvPr id="44" name="Straight Connector 43">
            <a:extLst>
              <a:ext uri="{FF2B5EF4-FFF2-40B4-BE49-F238E27FC236}">
                <a16:creationId xmlns:a16="http://schemas.microsoft.com/office/drawing/2014/main" id="{2A9B8120-8BE8-47C0-8768-9743702B0368}"/>
              </a:ext>
            </a:extLst>
          </p:cNvPr>
          <p:cNvCxnSpPr/>
          <p:nvPr/>
        </p:nvCxnSpPr>
        <p:spPr>
          <a:xfrm>
            <a:off x="3557086" y="2970240"/>
            <a:ext cx="0" cy="1349828"/>
          </a:xfrm>
          <a:prstGeom prst="line">
            <a:avLst/>
          </a:prstGeom>
          <a:ln>
            <a:solidFill>
              <a:srgbClr val="004C82"/>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D851249-D5F2-4878-9745-F82043E4ADF4}"/>
              </a:ext>
            </a:extLst>
          </p:cNvPr>
          <p:cNvSpPr txBox="1"/>
          <p:nvPr/>
        </p:nvSpPr>
        <p:spPr>
          <a:xfrm>
            <a:off x="1327698" y="3460488"/>
            <a:ext cx="2095130" cy="307777"/>
          </a:xfrm>
          <a:prstGeom prst="rect">
            <a:avLst/>
          </a:prstGeom>
          <a:noFill/>
        </p:spPr>
        <p:txBody>
          <a:bodyPr wrap="square" lIns="0" tIns="0" rIns="0" bIns="0" rtlCol="0" anchor="t">
            <a:spAutoFit/>
          </a:bodyPr>
          <a:lstStyle/>
          <a:p>
            <a:pPr algn="ctr"/>
            <a:r>
              <a:rPr lang="en-US" sz="2000" dirty="0">
                <a:solidFill>
                  <a:schemeClr val="tx1">
                    <a:lumMod val="75000"/>
                  </a:schemeClr>
                </a:solidFill>
                <a:latin typeface="+mj-lt"/>
              </a:rPr>
              <a:t>CHOP</a:t>
            </a:r>
          </a:p>
        </p:txBody>
      </p:sp>
      <p:sp>
        <p:nvSpPr>
          <p:cNvPr id="49" name="TextBox 48">
            <a:extLst>
              <a:ext uri="{FF2B5EF4-FFF2-40B4-BE49-F238E27FC236}">
                <a16:creationId xmlns:a16="http://schemas.microsoft.com/office/drawing/2014/main" id="{4017E763-F415-472B-8B3E-6B14B5698862}"/>
              </a:ext>
            </a:extLst>
          </p:cNvPr>
          <p:cNvSpPr txBox="1"/>
          <p:nvPr/>
        </p:nvSpPr>
        <p:spPr>
          <a:xfrm>
            <a:off x="3821974" y="4706905"/>
            <a:ext cx="8113486" cy="984885"/>
          </a:xfrm>
          <a:prstGeom prst="rect">
            <a:avLst/>
          </a:prstGeom>
          <a:noFill/>
          <a:ln>
            <a:noFill/>
          </a:ln>
        </p:spPr>
        <p:txBody>
          <a:bodyPr wrap="square" lIns="0" tIns="0" rIns="0" bIns="0" rtlCol="0">
            <a:spAutoFit/>
          </a:bodyPr>
          <a:lstStyle/>
          <a:p>
            <a:r>
              <a:rPr lang="en-US" sz="1600" dirty="0">
                <a:solidFill>
                  <a:schemeClr val="accent1"/>
                </a:solidFill>
              </a:rPr>
              <a:t>Evidence of intent to not disclose foreign affiliations, support, and interests, and efforts to conceal nondisclosure, have led to </a:t>
            </a:r>
            <a:r>
              <a:rPr lang="en-US" sz="1600" dirty="0">
                <a:solidFill>
                  <a:schemeClr val="accent1">
                    <a:lumMod val="50000"/>
                  </a:schemeClr>
                </a:solidFill>
              </a:rPr>
              <a:t>prosecution</a:t>
            </a:r>
            <a:r>
              <a:rPr lang="en-US" sz="1600" dirty="0">
                <a:solidFill>
                  <a:schemeClr val="accent1"/>
                </a:solidFill>
              </a:rPr>
              <a:t> (e.g., false claims, wire and tax fraud) and </a:t>
            </a:r>
            <a:r>
              <a:rPr lang="en-US" sz="1600" dirty="0">
                <a:solidFill>
                  <a:schemeClr val="accent1">
                    <a:lumMod val="50000"/>
                  </a:schemeClr>
                </a:solidFill>
              </a:rPr>
              <a:t>dismissal</a:t>
            </a:r>
            <a:r>
              <a:rPr lang="en-US" sz="1600" dirty="0">
                <a:solidFill>
                  <a:schemeClr val="accent1"/>
                </a:solidFill>
              </a:rPr>
              <a:t> across the US research enterprise. Compliance will </a:t>
            </a:r>
            <a:r>
              <a:rPr lang="en-US" sz="1600" dirty="0">
                <a:solidFill>
                  <a:schemeClr val="accent1">
                    <a:lumMod val="50000"/>
                  </a:schemeClr>
                </a:solidFill>
              </a:rPr>
              <a:t>minimize follow-up</a:t>
            </a:r>
            <a:r>
              <a:rPr lang="en-US" sz="1600" dirty="0">
                <a:solidFill>
                  <a:schemeClr val="accent1"/>
                </a:solidFill>
              </a:rPr>
              <a:t> by NIH after Other Support submissions.</a:t>
            </a:r>
            <a:endParaRPr lang="id-ID" sz="1600" dirty="0">
              <a:solidFill>
                <a:schemeClr val="accent1"/>
              </a:solidFill>
            </a:endParaRPr>
          </a:p>
        </p:txBody>
      </p:sp>
      <p:cxnSp>
        <p:nvCxnSpPr>
          <p:cNvPr id="51" name="Straight Connector 50">
            <a:extLst>
              <a:ext uri="{FF2B5EF4-FFF2-40B4-BE49-F238E27FC236}">
                <a16:creationId xmlns:a16="http://schemas.microsoft.com/office/drawing/2014/main" id="{1323B77D-4F1D-4099-AE3E-B8B0606962A3}"/>
              </a:ext>
            </a:extLst>
          </p:cNvPr>
          <p:cNvCxnSpPr/>
          <p:nvPr/>
        </p:nvCxnSpPr>
        <p:spPr>
          <a:xfrm>
            <a:off x="3557086" y="4524434"/>
            <a:ext cx="0" cy="1349828"/>
          </a:xfrm>
          <a:prstGeom prst="line">
            <a:avLst/>
          </a:prstGeom>
          <a:ln>
            <a:solidFill>
              <a:srgbClr val="004C82"/>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CC0B0C02-EBC1-4D2B-A822-DC32F92C7C45}"/>
              </a:ext>
            </a:extLst>
          </p:cNvPr>
          <p:cNvSpPr txBox="1"/>
          <p:nvPr/>
        </p:nvSpPr>
        <p:spPr>
          <a:xfrm>
            <a:off x="956495" y="5014682"/>
            <a:ext cx="2466333" cy="307777"/>
          </a:xfrm>
          <a:prstGeom prst="rect">
            <a:avLst/>
          </a:prstGeom>
          <a:noFill/>
        </p:spPr>
        <p:txBody>
          <a:bodyPr wrap="square" lIns="0" tIns="0" rIns="0" bIns="0" rtlCol="0" anchor="t">
            <a:spAutoFit/>
          </a:bodyPr>
          <a:lstStyle/>
          <a:p>
            <a:pPr algn="ctr"/>
            <a:r>
              <a:rPr lang="en-US" sz="2000" dirty="0">
                <a:solidFill>
                  <a:schemeClr val="tx1">
                    <a:lumMod val="75000"/>
                  </a:schemeClr>
                </a:solidFill>
                <a:latin typeface="+mj-lt"/>
              </a:rPr>
              <a:t>INVESTIGATORS</a:t>
            </a:r>
          </a:p>
        </p:txBody>
      </p:sp>
    </p:spTree>
    <p:extLst>
      <p:ext uri="{BB962C8B-B14F-4D97-AF65-F5344CB8AC3E}">
        <p14:creationId xmlns:p14="http://schemas.microsoft.com/office/powerpoint/2010/main" val="1658265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CBFE9-17AF-4B89-A654-69290C6FD19C}"/>
              </a:ext>
            </a:extLst>
          </p:cNvPr>
          <p:cNvSpPr>
            <a:spLocks noGrp="1"/>
          </p:cNvSpPr>
          <p:nvPr>
            <p:ph type="title"/>
          </p:nvPr>
        </p:nvSpPr>
        <p:spPr>
          <a:xfrm>
            <a:off x="741750" y="16480"/>
            <a:ext cx="10708499" cy="1050989"/>
          </a:xfrm>
        </p:spPr>
        <p:txBody>
          <a:bodyPr/>
          <a:lstStyle/>
          <a:p>
            <a:pPr algn="ctr"/>
            <a:r>
              <a:rPr lang="en-US" b="1" dirty="0">
                <a:solidFill>
                  <a:schemeClr val="accent1"/>
                </a:solidFill>
              </a:rPr>
              <a:t>OVERVIEW OF OTHER SUPPORT</a:t>
            </a:r>
          </a:p>
        </p:txBody>
      </p:sp>
      <p:sp>
        <p:nvSpPr>
          <p:cNvPr id="37" name="Rectangle: Rounded Corners 36">
            <a:extLst>
              <a:ext uri="{FF2B5EF4-FFF2-40B4-BE49-F238E27FC236}">
                <a16:creationId xmlns:a16="http://schemas.microsoft.com/office/drawing/2014/main" id="{201D8CBB-31A4-4546-A375-8D21D249B5ED}"/>
              </a:ext>
            </a:extLst>
          </p:cNvPr>
          <p:cNvSpPr/>
          <p:nvPr/>
        </p:nvSpPr>
        <p:spPr>
          <a:xfrm>
            <a:off x="4836920" y="995366"/>
            <a:ext cx="3249690" cy="492443"/>
          </a:xfrm>
          <a:prstGeom prst="roundRect">
            <a:avLst>
              <a:gd name="adj" fmla="val 50000"/>
            </a:avLst>
          </a:prstGeom>
          <a:solidFill>
            <a:srgbClr val="EAE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75000"/>
                  </a:schemeClr>
                </a:solidFill>
              </a:rPr>
              <a:t>WHAT</a:t>
            </a:r>
          </a:p>
        </p:txBody>
      </p:sp>
      <p:sp>
        <p:nvSpPr>
          <p:cNvPr id="39" name="TextBox 38">
            <a:extLst>
              <a:ext uri="{FF2B5EF4-FFF2-40B4-BE49-F238E27FC236}">
                <a16:creationId xmlns:a16="http://schemas.microsoft.com/office/drawing/2014/main" id="{EF39D7E1-63B9-4B22-B5A0-C28E3979317C}"/>
              </a:ext>
            </a:extLst>
          </p:cNvPr>
          <p:cNvSpPr txBox="1"/>
          <p:nvPr/>
        </p:nvSpPr>
        <p:spPr>
          <a:xfrm>
            <a:off x="1338591" y="1657161"/>
            <a:ext cx="3249690" cy="861774"/>
          </a:xfrm>
          <a:prstGeom prst="rect">
            <a:avLst/>
          </a:prstGeom>
          <a:noFill/>
          <a:ln>
            <a:noFill/>
          </a:ln>
        </p:spPr>
        <p:txBody>
          <a:bodyPr wrap="square" lIns="0" tIns="0" rIns="0" bIns="0" rtlCol="0">
            <a:spAutoFit/>
          </a:bodyPr>
          <a:lstStyle/>
          <a:p>
            <a:pPr>
              <a:buClr>
                <a:schemeClr val="accent1"/>
              </a:buClr>
            </a:pPr>
            <a:r>
              <a:rPr lang="en-US" sz="1400" dirty="0">
                <a:solidFill>
                  <a:schemeClr val="accent1">
                    <a:lumMod val="50000"/>
                  </a:schemeClr>
                </a:solidFill>
              </a:rPr>
              <a:t>To provide transparency and disclosure of all research activities, and more easily </a:t>
            </a:r>
            <a:r>
              <a:rPr lang="en-US" sz="1400" b="1" dirty="0">
                <a:solidFill>
                  <a:schemeClr val="accent1">
                    <a:lumMod val="50000"/>
                  </a:schemeClr>
                </a:solidFill>
              </a:rPr>
              <a:t>identify potential foreign influence </a:t>
            </a:r>
            <a:r>
              <a:rPr lang="en-US" sz="1400" dirty="0">
                <a:solidFill>
                  <a:schemeClr val="accent1">
                    <a:lumMod val="50000"/>
                  </a:schemeClr>
                </a:solidFill>
              </a:rPr>
              <a:t>in research.  </a:t>
            </a:r>
          </a:p>
        </p:txBody>
      </p:sp>
      <p:sp>
        <p:nvSpPr>
          <p:cNvPr id="46" name="TextBox 45">
            <a:extLst>
              <a:ext uri="{FF2B5EF4-FFF2-40B4-BE49-F238E27FC236}">
                <a16:creationId xmlns:a16="http://schemas.microsoft.com/office/drawing/2014/main" id="{FC24316E-A5BD-442C-BD95-5C7112D6CE85}"/>
              </a:ext>
            </a:extLst>
          </p:cNvPr>
          <p:cNvSpPr txBox="1"/>
          <p:nvPr/>
        </p:nvSpPr>
        <p:spPr>
          <a:xfrm>
            <a:off x="8622410" y="1686610"/>
            <a:ext cx="3353279" cy="1308050"/>
          </a:xfrm>
          <a:prstGeom prst="rect">
            <a:avLst/>
          </a:prstGeom>
          <a:noFill/>
          <a:ln>
            <a:noFill/>
          </a:ln>
        </p:spPr>
        <p:txBody>
          <a:bodyPr wrap="square" lIns="0" tIns="0" rIns="0" bIns="0" rtlCol="0">
            <a:spAutoFit/>
          </a:bodyPr>
          <a:lstStyle/>
          <a:p>
            <a:pPr marL="285750" indent="-285750">
              <a:spcBef>
                <a:spcPts val="600"/>
              </a:spcBef>
              <a:buClr>
                <a:srgbClr val="37C2EB"/>
              </a:buClr>
              <a:buFont typeface="Arial" panose="020B0604020202020204" pitchFamily="34" charset="0"/>
              <a:buChar char="•"/>
            </a:pPr>
            <a:r>
              <a:rPr lang="en-US" sz="1400" dirty="0">
                <a:solidFill>
                  <a:schemeClr val="accent1">
                    <a:lumMod val="50000"/>
                  </a:schemeClr>
                </a:solidFill>
              </a:rPr>
              <a:t>Proposal stage </a:t>
            </a:r>
            <a:r>
              <a:rPr lang="en-US" sz="1400" dirty="0">
                <a:solidFill>
                  <a:schemeClr val="accent1">
                    <a:lumMod val="50000"/>
                  </a:schemeClr>
                </a:solidFill>
                <a:sym typeface="Wingdings" panose="05000000000000000000" pitchFamily="2" charset="2"/>
              </a:rPr>
              <a:t> K awards (KP / OSC)</a:t>
            </a:r>
            <a:endParaRPr lang="en-US" sz="1400" dirty="0">
              <a:solidFill>
                <a:schemeClr val="accent1">
                  <a:lumMod val="50000"/>
                </a:schemeClr>
              </a:solidFill>
            </a:endParaRPr>
          </a:p>
          <a:p>
            <a:pPr marL="285750" indent="-285750">
              <a:spcBef>
                <a:spcPts val="600"/>
              </a:spcBef>
              <a:buClr>
                <a:srgbClr val="37C2EB"/>
              </a:buClr>
              <a:buFont typeface="Arial" panose="020B0604020202020204" pitchFamily="34" charset="0"/>
              <a:buChar char="•"/>
            </a:pPr>
            <a:r>
              <a:rPr lang="en-US" sz="1400" dirty="0">
                <a:solidFill>
                  <a:schemeClr val="accent1">
                    <a:lumMod val="50000"/>
                  </a:schemeClr>
                </a:solidFill>
              </a:rPr>
              <a:t>Post Proposal stage </a:t>
            </a:r>
            <a:r>
              <a:rPr lang="en-US" sz="1400" dirty="0">
                <a:solidFill>
                  <a:schemeClr val="accent1">
                    <a:lumMod val="50000"/>
                  </a:schemeClr>
                </a:solidFill>
                <a:sym typeface="Wingdings" panose="05000000000000000000" pitchFamily="2" charset="2"/>
              </a:rPr>
              <a:t> </a:t>
            </a:r>
            <a:r>
              <a:rPr lang="en-US" sz="1400" dirty="0">
                <a:solidFill>
                  <a:schemeClr val="accent1">
                    <a:lumMod val="50000"/>
                  </a:schemeClr>
                </a:solidFill>
              </a:rPr>
              <a:t>JIT</a:t>
            </a:r>
          </a:p>
          <a:p>
            <a:pPr marL="285750" indent="-285750">
              <a:spcBef>
                <a:spcPts val="600"/>
              </a:spcBef>
              <a:buClr>
                <a:srgbClr val="37C2EB"/>
              </a:buClr>
              <a:buFont typeface="Arial" panose="020B0604020202020204" pitchFamily="34" charset="0"/>
              <a:buChar char="•"/>
            </a:pPr>
            <a:r>
              <a:rPr lang="en-US" sz="1400" dirty="0">
                <a:solidFill>
                  <a:schemeClr val="accent1">
                    <a:lumMod val="50000"/>
                  </a:schemeClr>
                </a:solidFill>
              </a:rPr>
              <a:t>Post Award yearly </a:t>
            </a:r>
            <a:r>
              <a:rPr lang="en-US" sz="1400" dirty="0">
                <a:solidFill>
                  <a:schemeClr val="accent1">
                    <a:lumMod val="50000"/>
                  </a:schemeClr>
                </a:solidFill>
                <a:sym typeface="Wingdings" panose="05000000000000000000" pitchFamily="2" charset="2"/>
              </a:rPr>
              <a:t></a:t>
            </a:r>
            <a:r>
              <a:rPr lang="en-US" sz="1400" dirty="0">
                <a:solidFill>
                  <a:schemeClr val="accent1">
                    <a:lumMod val="50000"/>
                  </a:schemeClr>
                </a:solidFill>
              </a:rPr>
              <a:t>RPPR</a:t>
            </a:r>
          </a:p>
          <a:p>
            <a:pPr marL="285750" indent="-285750">
              <a:spcBef>
                <a:spcPts val="600"/>
              </a:spcBef>
              <a:buClr>
                <a:srgbClr val="37C2EB"/>
              </a:buClr>
              <a:buFont typeface="Arial" panose="020B0604020202020204" pitchFamily="34" charset="0"/>
              <a:buChar char="•"/>
            </a:pPr>
            <a:r>
              <a:rPr lang="en-US" sz="1400" dirty="0">
                <a:solidFill>
                  <a:schemeClr val="accent1">
                    <a:lumMod val="50000"/>
                  </a:schemeClr>
                </a:solidFill>
              </a:rPr>
              <a:t>Prior Approval </a:t>
            </a:r>
            <a:r>
              <a:rPr lang="en-US" sz="1400" dirty="0">
                <a:solidFill>
                  <a:schemeClr val="accent1">
                    <a:lumMod val="50000"/>
                  </a:schemeClr>
                </a:solidFill>
                <a:sym typeface="Wingdings" panose="05000000000000000000" pitchFamily="2" charset="2"/>
              </a:rPr>
              <a:t> A</a:t>
            </a:r>
            <a:r>
              <a:rPr lang="en-US" sz="1400" dirty="0">
                <a:solidFill>
                  <a:schemeClr val="accent1">
                    <a:lumMod val="50000"/>
                  </a:schemeClr>
                </a:solidFill>
              </a:rPr>
              <a:t>dding new Key Personnel</a:t>
            </a:r>
          </a:p>
        </p:txBody>
      </p:sp>
      <p:sp>
        <p:nvSpPr>
          <p:cNvPr id="48" name="Rectangle: Rounded Corners 47">
            <a:extLst>
              <a:ext uri="{FF2B5EF4-FFF2-40B4-BE49-F238E27FC236}">
                <a16:creationId xmlns:a16="http://schemas.microsoft.com/office/drawing/2014/main" id="{9044FC9A-B78F-41AB-BECB-4A5AB4C2BDB5}"/>
              </a:ext>
            </a:extLst>
          </p:cNvPr>
          <p:cNvSpPr/>
          <p:nvPr/>
        </p:nvSpPr>
        <p:spPr>
          <a:xfrm>
            <a:off x="1273497" y="3315162"/>
            <a:ext cx="3249690" cy="492443"/>
          </a:xfrm>
          <a:prstGeom prst="roundRect">
            <a:avLst>
              <a:gd name="adj" fmla="val 50000"/>
            </a:avLst>
          </a:prstGeom>
          <a:solidFill>
            <a:srgbClr val="EAE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75000"/>
                  </a:schemeClr>
                </a:solidFill>
              </a:rPr>
              <a:t>HOW</a:t>
            </a:r>
          </a:p>
        </p:txBody>
      </p:sp>
      <p:sp>
        <p:nvSpPr>
          <p:cNvPr id="49" name="Rectangle: Rounded Corners 48">
            <a:extLst>
              <a:ext uri="{FF2B5EF4-FFF2-40B4-BE49-F238E27FC236}">
                <a16:creationId xmlns:a16="http://schemas.microsoft.com/office/drawing/2014/main" id="{AF4EC306-78F3-49E2-ABED-460ACBDE1165}"/>
              </a:ext>
            </a:extLst>
          </p:cNvPr>
          <p:cNvSpPr/>
          <p:nvPr/>
        </p:nvSpPr>
        <p:spPr>
          <a:xfrm>
            <a:off x="4834943" y="3415614"/>
            <a:ext cx="3249690" cy="49244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WHO</a:t>
            </a:r>
          </a:p>
        </p:txBody>
      </p:sp>
      <p:sp>
        <p:nvSpPr>
          <p:cNvPr id="50" name="Rectangle: Rounded Corners 49">
            <a:extLst>
              <a:ext uri="{FF2B5EF4-FFF2-40B4-BE49-F238E27FC236}">
                <a16:creationId xmlns:a16="http://schemas.microsoft.com/office/drawing/2014/main" id="{EBD3FA8A-D00B-49BE-9DA7-FE79236F68F3}"/>
              </a:ext>
            </a:extLst>
          </p:cNvPr>
          <p:cNvSpPr/>
          <p:nvPr/>
        </p:nvSpPr>
        <p:spPr>
          <a:xfrm>
            <a:off x="8622412" y="3409291"/>
            <a:ext cx="3249690" cy="492443"/>
          </a:xfrm>
          <a:prstGeom prst="roundRect">
            <a:avLst>
              <a:gd name="adj" fmla="val 50000"/>
            </a:avLst>
          </a:prstGeom>
          <a:solidFill>
            <a:srgbClr val="EAE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WHERE</a:t>
            </a:r>
          </a:p>
        </p:txBody>
      </p:sp>
      <p:sp>
        <p:nvSpPr>
          <p:cNvPr id="51" name="TextBox 50">
            <a:extLst>
              <a:ext uri="{FF2B5EF4-FFF2-40B4-BE49-F238E27FC236}">
                <a16:creationId xmlns:a16="http://schemas.microsoft.com/office/drawing/2014/main" id="{AF9FAF95-1014-4C73-B131-1420388E35EF}"/>
              </a:ext>
            </a:extLst>
          </p:cNvPr>
          <p:cNvSpPr txBox="1"/>
          <p:nvPr/>
        </p:nvSpPr>
        <p:spPr>
          <a:xfrm>
            <a:off x="1250103" y="3901734"/>
            <a:ext cx="4033825" cy="1708160"/>
          </a:xfrm>
          <a:prstGeom prst="rect">
            <a:avLst/>
          </a:prstGeom>
          <a:noFill/>
          <a:ln>
            <a:noFill/>
          </a:ln>
        </p:spPr>
        <p:txBody>
          <a:bodyPr wrap="square" lIns="0" tIns="0" rIns="0" bIns="0" rtlCol="0">
            <a:spAutoFit/>
          </a:bodyPr>
          <a:lstStyle/>
          <a:p>
            <a:pPr>
              <a:spcBef>
                <a:spcPts val="600"/>
              </a:spcBef>
              <a:buClr>
                <a:srgbClr val="37C2EB"/>
              </a:buClr>
            </a:pPr>
            <a:r>
              <a:rPr lang="en-US" sz="1400" dirty="0">
                <a:solidFill>
                  <a:schemeClr val="accent1">
                    <a:lumMod val="50000"/>
                  </a:schemeClr>
                </a:solidFill>
              </a:rPr>
              <a:t>Active &amp; Pending Support with Overlap </a:t>
            </a:r>
            <a:br>
              <a:rPr lang="en-US" sz="1400" dirty="0">
                <a:solidFill>
                  <a:schemeClr val="accent1">
                    <a:lumMod val="50000"/>
                  </a:schemeClr>
                </a:solidFill>
              </a:rPr>
            </a:br>
            <a:r>
              <a:rPr lang="en-US" sz="1400" dirty="0">
                <a:solidFill>
                  <a:schemeClr val="accent1">
                    <a:lumMod val="50000"/>
                  </a:schemeClr>
                </a:solidFill>
              </a:rPr>
              <a:t>statement as before, PLUS:</a:t>
            </a:r>
          </a:p>
          <a:p>
            <a:pPr marL="285750" indent="-285750">
              <a:spcBef>
                <a:spcPts val="600"/>
              </a:spcBef>
              <a:buClr>
                <a:srgbClr val="37C2EB"/>
              </a:buClr>
              <a:buFont typeface="Arial" panose="020B0604020202020204" pitchFamily="34" charset="0"/>
              <a:buChar char="•"/>
            </a:pPr>
            <a:r>
              <a:rPr lang="en-US" sz="1400" dirty="0">
                <a:solidFill>
                  <a:schemeClr val="accent1">
                    <a:lumMod val="50000"/>
                  </a:schemeClr>
                </a:solidFill>
              </a:rPr>
              <a:t>Separate </a:t>
            </a:r>
            <a:r>
              <a:rPr lang="en-US" sz="1400" b="1" dirty="0">
                <a:solidFill>
                  <a:schemeClr val="accent1">
                    <a:lumMod val="50000"/>
                  </a:schemeClr>
                </a:solidFill>
              </a:rPr>
              <a:t>$ support </a:t>
            </a:r>
            <a:r>
              <a:rPr lang="en-US" sz="1400" dirty="0">
                <a:solidFill>
                  <a:schemeClr val="accent1">
                    <a:lumMod val="50000"/>
                  </a:schemeClr>
                </a:solidFill>
              </a:rPr>
              <a:t>from </a:t>
            </a:r>
            <a:r>
              <a:rPr lang="en-US" sz="1400" b="1" dirty="0">
                <a:solidFill>
                  <a:schemeClr val="accent1">
                    <a:lumMod val="50000"/>
                  </a:schemeClr>
                </a:solidFill>
              </a:rPr>
              <a:t>In-kind</a:t>
            </a:r>
          </a:p>
          <a:p>
            <a:pPr marL="285750" indent="-285750">
              <a:spcBef>
                <a:spcPts val="600"/>
              </a:spcBef>
              <a:buClr>
                <a:srgbClr val="37C2EB"/>
              </a:buClr>
              <a:buFont typeface="Arial" panose="020B0604020202020204" pitchFamily="34" charset="0"/>
              <a:buChar char="•"/>
            </a:pPr>
            <a:r>
              <a:rPr lang="en-US" sz="1400" dirty="0">
                <a:solidFill>
                  <a:schemeClr val="accent1">
                    <a:lumMod val="50000"/>
                  </a:schemeClr>
                </a:solidFill>
              </a:rPr>
              <a:t>Include person months’ effort </a:t>
            </a:r>
            <a:r>
              <a:rPr lang="en-US" sz="1400" b="1" dirty="0">
                <a:solidFill>
                  <a:schemeClr val="accent1">
                    <a:lumMod val="50000"/>
                  </a:schemeClr>
                </a:solidFill>
              </a:rPr>
              <a:t>by year</a:t>
            </a:r>
          </a:p>
          <a:p>
            <a:pPr marL="285750" indent="-285750">
              <a:spcBef>
                <a:spcPts val="600"/>
              </a:spcBef>
              <a:buClr>
                <a:srgbClr val="37C2EB"/>
              </a:buClr>
              <a:buFont typeface="Arial" panose="020B0604020202020204" pitchFamily="34" charset="0"/>
              <a:buChar char="•"/>
            </a:pPr>
            <a:r>
              <a:rPr lang="en-US" sz="1400" dirty="0">
                <a:solidFill>
                  <a:schemeClr val="accent1">
                    <a:lumMod val="50000"/>
                  </a:schemeClr>
                </a:solidFill>
              </a:rPr>
              <a:t>Attach copies of grants, contracts, or agreements with </a:t>
            </a:r>
            <a:r>
              <a:rPr lang="en-US" sz="1400" b="1" dirty="0">
                <a:solidFill>
                  <a:schemeClr val="accent1">
                    <a:lumMod val="50000"/>
                  </a:schemeClr>
                </a:solidFill>
              </a:rPr>
              <a:t>foreign component     </a:t>
            </a:r>
            <a:r>
              <a:rPr lang="en-US" sz="1200" i="1" dirty="0">
                <a:solidFill>
                  <a:schemeClr val="accent1">
                    <a:lumMod val="50000"/>
                  </a:schemeClr>
                </a:solidFill>
              </a:rPr>
              <a:t>(translated if not in English)</a:t>
            </a:r>
          </a:p>
        </p:txBody>
      </p:sp>
      <p:sp>
        <p:nvSpPr>
          <p:cNvPr id="54" name="TextBox 53">
            <a:extLst>
              <a:ext uri="{FF2B5EF4-FFF2-40B4-BE49-F238E27FC236}">
                <a16:creationId xmlns:a16="http://schemas.microsoft.com/office/drawing/2014/main" id="{49DDC8BC-D300-43FC-9491-532F9B862CBC}"/>
              </a:ext>
            </a:extLst>
          </p:cNvPr>
          <p:cNvSpPr txBox="1"/>
          <p:nvPr/>
        </p:nvSpPr>
        <p:spPr>
          <a:xfrm>
            <a:off x="4905743" y="4106083"/>
            <a:ext cx="3249690" cy="1308050"/>
          </a:xfrm>
          <a:prstGeom prst="rect">
            <a:avLst/>
          </a:prstGeom>
          <a:noFill/>
          <a:ln>
            <a:noFill/>
          </a:ln>
        </p:spPr>
        <p:txBody>
          <a:bodyPr wrap="square" lIns="0" tIns="0" rIns="0" bIns="0" rtlCol="0">
            <a:spAutoFit/>
          </a:bodyPr>
          <a:lstStyle/>
          <a:p>
            <a:pPr marL="285750" indent="-285750">
              <a:spcBef>
                <a:spcPts val="600"/>
              </a:spcBef>
              <a:buClr>
                <a:srgbClr val="37C2EB"/>
              </a:buClr>
              <a:buFont typeface="Arial" panose="020B0604020202020204" pitchFamily="34" charset="0"/>
              <a:buChar char="•"/>
            </a:pPr>
            <a:r>
              <a:rPr lang="en-US" sz="1400" b="1" dirty="0">
                <a:solidFill>
                  <a:schemeClr val="accent1">
                    <a:lumMod val="50000"/>
                  </a:schemeClr>
                </a:solidFill>
              </a:rPr>
              <a:t>PIs / PIDs </a:t>
            </a:r>
            <a:r>
              <a:rPr lang="en-US" sz="1400" dirty="0">
                <a:solidFill>
                  <a:schemeClr val="accent1">
                    <a:lumMod val="50000"/>
                  </a:schemeClr>
                </a:solidFill>
              </a:rPr>
              <a:t>gather and draft OS</a:t>
            </a:r>
          </a:p>
          <a:p>
            <a:pPr marL="285750" indent="-285750">
              <a:spcBef>
                <a:spcPts val="600"/>
              </a:spcBef>
              <a:buClr>
                <a:srgbClr val="37C2EB"/>
              </a:buClr>
              <a:buFont typeface="Arial" panose="020B0604020202020204" pitchFamily="34" charset="0"/>
              <a:buChar char="•"/>
            </a:pPr>
            <a:r>
              <a:rPr lang="en-US" sz="1400" b="1" dirty="0">
                <a:solidFill>
                  <a:schemeClr val="accent1">
                    <a:lumMod val="50000"/>
                  </a:schemeClr>
                </a:solidFill>
              </a:rPr>
              <a:t>RBA</a:t>
            </a:r>
            <a:r>
              <a:rPr lang="en-US" sz="1400" dirty="0">
                <a:solidFill>
                  <a:schemeClr val="accent1">
                    <a:lumMod val="50000"/>
                  </a:schemeClr>
                </a:solidFill>
              </a:rPr>
              <a:t> confirm efforts</a:t>
            </a:r>
          </a:p>
          <a:p>
            <a:pPr marL="285750" indent="-285750">
              <a:spcBef>
                <a:spcPts val="600"/>
              </a:spcBef>
              <a:buClr>
                <a:srgbClr val="37C2EB"/>
              </a:buClr>
              <a:buFont typeface="Arial" panose="020B0604020202020204" pitchFamily="34" charset="0"/>
              <a:buChar char="•"/>
            </a:pPr>
            <a:r>
              <a:rPr lang="en-US" sz="1400" b="1" dirty="0">
                <a:solidFill>
                  <a:schemeClr val="accent1">
                    <a:lumMod val="50000"/>
                  </a:schemeClr>
                </a:solidFill>
              </a:rPr>
              <a:t>SPO</a:t>
            </a:r>
            <a:r>
              <a:rPr lang="en-US" sz="1400" dirty="0">
                <a:solidFill>
                  <a:schemeClr val="accent1">
                    <a:lumMod val="50000"/>
                  </a:schemeClr>
                </a:solidFill>
              </a:rPr>
              <a:t> complete admin review</a:t>
            </a:r>
          </a:p>
          <a:p>
            <a:pPr marL="285750" indent="-285750">
              <a:spcBef>
                <a:spcPts val="600"/>
              </a:spcBef>
              <a:buClr>
                <a:srgbClr val="37C2EB"/>
              </a:buClr>
              <a:buFont typeface="Arial" panose="020B0604020202020204" pitchFamily="34" charset="0"/>
              <a:buChar char="•"/>
            </a:pPr>
            <a:r>
              <a:rPr lang="en-US" sz="1400" b="1" dirty="0">
                <a:solidFill>
                  <a:schemeClr val="accent1">
                    <a:lumMod val="50000"/>
                  </a:schemeClr>
                </a:solidFill>
              </a:rPr>
              <a:t>PI</a:t>
            </a:r>
            <a:r>
              <a:rPr lang="en-US" sz="1400" dirty="0">
                <a:solidFill>
                  <a:schemeClr val="accent1">
                    <a:lumMod val="50000"/>
                  </a:schemeClr>
                </a:solidFill>
              </a:rPr>
              <a:t> </a:t>
            </a:r>
            <a:r>
              <a:rPr lang="en-US" sz="1400" b="1" dirty="0">
                <a:solidFill>
                  <a:schemeClr val="accent1">
                    <a:lumMod val="50000"/>
                  </a:schemeClr>
                </a:solidFill>
              </a:rPr>
              <a:t>must sign </a:t>
            </a:r>
            <a:r>
              <a:rPr lang="en-US" sz="1400" dirty="0">
                <a:solidFill>
                  <a:schemeClr val="accent1">
                    <a:lumMod val="50000"/>
                  </a:schemeClr>
                </a:solidFill>
              </a:rPr>
              <a:t>final OS document prior to submission</a:t>
            </a:r>
          </a:p>
        </p:txBody>
      </p:sp>
      <p:sp>
        <p:nvSpPr>
          <p:cNvPr id="57" name="TextBox 56">
            <a:extLst>
              <a:ext uri="{FF2B5EF4-FFF2-40B4-BE49-F238E27FC236}">
                <a16:creationId xmlns:a16="http://schemas.microsoft.com/office/drawing/2014/main" id="{302FD3A8-7F92-4F49-A61B-87D9387FD97D}"/>
              </a:ext>
            </a:extLst>
          </p:cNvPr>
          <p:cNvSpPr txBox="1"/>
          <p:nvPr/>
        </p:nvSpPr>
        <p:spPr>
          <a:xfrm>
            <a:off x="8622412" y="3947901"/>
            <a:ext cx="3249690" cy="1738938"/>
          </a:xfrm>
          <a:prstGeom prst="rect">
            <a:avLst/>
          </a:prstGeom>
          <a:noFill/>
          <a:ln>
            <a:noFill/>
          </a:ln>
        </p:spPr>
        <p:txBody>
          <a:bodyPr wrap="square" lIns="0" tIns="0" rIns="0" bIns="0" rtlCol="0">
            <a:spAutoFit/>
          </a:bodyPr>
          <a:lstStyle/>
          <a:p>
            <a:pPr marL="285750" indent="-285750">
              <a:spcBef>
                <a:spcPts val="600"/>
              </a:spcBef>
              <a:buClr>
                <a:srgbClr val="37C2EB"/>
              </a:buClr>
              <a:buFont typeface="Arial" panose="020B0604020202020204" pitchFamily="34" charset="0"/>
              <a:buChar char="•"/>
            </a:pPr>
            <a:r>
              <a:rPr lang="en-US" sz="1400" b="1" dirty="0" err="1">
                <a:solidFill>
                  <a:schemeClr val="accent1">
                    <a:lumMod val="50000"/>
                  </a:schemeClr>
                </a:solidFill>
              </a:rPr>
              <a:t>eSPA</a:t>
            </a:r>
            <a:r>
              <a:rPr lang="en-US" sz="1400" b="1" dirty="0">
                <a:solidFill>
                  <a:schemeClr val="accent1">
                    <a:lumMod val="50000"/>
                  </a:schemeClr>
                </a:solidFill>
              </a:rPr>
              <a:t> </a:t>
            </a:r>
            <a:r>
              <a:rPr lang="en-US" sz="1400" dirty="0">
                <a:solidFill>
                  <a:schemeClr val="accent1">
                    <a:lumMod val="50000"/>
                  </a:schemeClr>
                </a:solidFill>
              </a:rPr>
              <a:t>as a resource for active / </a:t>
            </a:r>
            <a:br>
              <a:rPr lang="en-US" sz="1400" dirty="0">
                <a:solidFill>
                  <a:schemeClr val="accent1">
                    <a:lumMod val="50000"/>
                  </a:schemeClr>
                </a:solidFill>
              </a:rPr>
            </a:br>
            <a:r>
              <a:rPr lang="en-US" sz="1400" dirty="0">
                <a:solidFill>
                  <a:schemeClr val="accent1">
                    <a:lumMod val="50000"/>
                  </a:schemeClr>
                </a:solidFill>
              </a:rPr>
              <a:t>pending grants</a:t>
            </a:r>
          </a:p>
          <a:p>
            <a:pPr marL="285750" indent="-285750">
              <a:spcBef>
                <a:spcPts val="600"/>
              </a:spcBef>
              <a:buClr>
                <a:srgbClr val="37C2EB"/>
              </a:buClr>
              <a:buFont typeface="Arial" panose="020B0604020202020204" pitchFamily="34" charset="0"/>
              <a:buChar char="•"/>
            </a:pPr>
            <a:r>
              <a:rPr lang="en-US" sz="1400" b="1" dirty="0" err="1">
                <a:solidFill>
                  <a:schemeClr val="accent1">
                    <a:lumMod val="50000"/>
                  </a:schemeClr>
                </a:solidFill>
              </a:rPr>
              <a:t>eCOI</a:t>
            </a:r>
            <a:r>
              <a:rPr lang="en-US" sz="1400" dirty="0">
                <a:solidFill>
                  <a:schemeClr val="accent1">
                    <a:lumMod val="50000"/>
                  </a:schemeClr>
                </a:solidFill>
              </a:rPr>
              <a:t> for outside activities &amp; foreign component</a:t>
            </a:r>
          </a:p>
          <a:p>
            <a:pPr marL="285750" indent="-285750">
              <a:spcBef>
                <a:spcPts val="600"/>
              </a:spcBef>
              <a:buClr>
                <a:srgbClr val="37C2EB"/>
              </a:buClr>
              <a:buFont typeface="Arial" panose="020B0604020202020204" pitchFamily="34" charset="0"/>
              <a:buChar char="•"/>
            </a:pPr>
            <a:r>
              <a:rPr lang="en-US" sz="1400" b="1" dirty="0" err="1">
                <a:solidFill>
                  <a:schemeClr val="accent1">
                    <a:lumMod val="50000"/>
                  </a:schemeClr>
                </a:solidFill>
              </a:rPr>
              <a:t>eAgreements</a:t>
            </a:r>
            <a:r>
              <a:rPr lang="en-US" sz="1400" dirty="0">
                <a:solidFill>
                  <a:schemeClr val="accent1">
                    <a:lumMod val="50000"/>
                  </a:schemeClr>
                </a:solidFill>
              </a:rPr>
              <a:t> for CHOP related consulting agreements</a:t>
            </a:r>
          </a:p>
          <a:p>
            <a:pPr marL="285750" indent="-285750">
              <a:spcBef>
                <a:spcPts val="600"/>
              </a:spcBef>
              <a:buClr>
                <a:srgbClr val="37C2EB"/>
              </a:buClr>
              <a:buFont typeface="Arial" panose="020B0604020202020204" pitchFamily="34" charset="0"/>
              <a:buChar char="•"/>
            </a:pPr>
            <a:r>
              <a:rPr lang="en-US" sz="1400" b="1" dirty="0">
                <a:solidFill>
                  <a:schemeClr val="accent1">
                    <a:lumMod val="50000"/>
                  </a:schemeClr>
                </a:solidFill>
              </a:rPr>
              <a:t>SOPHIA </a:t>
            </a:r>
            <a:r>
              <a:rPr lang="en-US" sz="1400" dirty="0">
                <a:solidFill>
                  <a:schemeClr val="accent1">
                    <a:lumMod val="50000"/>
                  </a:schemeClr>
                </a:solidFill>
              </a:rPr>
              <a:t>for industry agreements</a:t>
            </a:r>
          </a:p>
        </p:txBody>
      </p:sp>
      <p:sp>
        <p:nvSpPr>
          <p:cNvPr id="60" name="Rectangle: Rounded Corners 59">
            <a:extLst>
              <a:ext uri="{FF2B5EF4-FFF2-40B4-BE49-F238E27FC236}">
                <a16:creationId xmlns:a16="http://schemas.microsoft.com/office/drawing/2014/main" id="{CBC90B87-C0EC-4CA8-8892-954252B7B049}"/>
              </a:ext>
            </a:extLst>
          </p:cNvPr>
          <p:cNvSpPr/>
          <p:nvPr/>
        </p:nvSpPr>
        <p:spPr>
          <a:xfrm>
            <a:off x="1273496" y="995366"/>
            <a:ext cx="3249690" cy="492443"/>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WHY</a:t>
            </a:r>
          </a:p>
        </p:txBody>
      </p:sp>
      <p:sp>
        <p:nvSpPr>
          <p:cNvPr id="61" name="Rectangle: Rounded Corners 60">
            <a:extLst>
              <a:ext uri="{FF2B5EF4-FFF2-40B4-BE49-F238E27FC236}">
                <a16:creationId xmlns:a16="http://schemas.microsoft.com/office/drawing/2014/main" id="{71672BA8-932C-41A5-824D-01158F5C895A}"/>
              </a:ext>
            </a:extLst>
          </p:cNvPr>
          <p:cNvSpPr/>
          <p:nvPr/>
        </p:nvSpPr>
        <p:spPr>
          <a:xfrm>
            <a:off x="8622411" y="995366"/>
            <a:ext cx="3249690" cy="492443"/>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WHEN</a:t>
            </a:r>
          </a:p>
        </p:txBody>
      </p:sp>
      <p:sp>
        <p:nvSpPr>
          <p:cNvPr id="62" name="Rectangle: Rounded Corners 61">
            <a:extLst>
              <a:ext uri="{FF2B5EF4-FFF2-40B4-BE49-F238E27FC236}">
                <a16:creationId xmlns:a16="http://schemas.microsoft.com/office/drawing/2014/main" id="{E3AF8E42-78A0-47B9-A42E-682D9ED38347}"/>
              </a:ext>
            </a:extLst>
          </p:cNvPr>
          <p:cNvSpPr/>
          <p:nvPr/>
        </p:nvSpPr>
        <p:spPr>
          <a:xfrm>
            <a:off x="4836919" y="3409291"/>
            <a:ext cx="3249690" cy="492443"/>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WHO</a:t>
            </a:r>
          </a:p>
        </p:txBody>
      </p:sp>
      <p:sp>
        <p:nvSpPr>
          <p:cNvPr id="64" name="TextBox 63">
            <a:extLst>
              <a:ext uri="{FF2B5EF4-FFF2-40B4-BE49-F238E27FC236}">
                <a16:creationId xmlns:a16="http://schemas.microsoft.com/office/drawing/2014/main" id="{740C9936-336E-49F8-A267-C5CA3E82902B}"/>
              </a:ext>
            </a:extLst>
          </p:cNvPr>
          <p:cNvSpPr txBox="1"/>
          <p:nvPr/>
        </p:nvSpPr>
        <p:spPr>
          <a:xfrm>
            <a:off x="4836919" y="1657161"/>
            <a:ext cx="3824240" cy="1600438"/>
          </a:xfrm>
          <a:prstGeom prst="rect">
            <a:avLst/>
          </a:prstGeom>
          <a:noFill/>
          <a:ln>
            <a:noFill/>
          </a:ln>
        </p:spPr>
        <p:txBody>
          <a:bodyPr wrap="square" lIns="0" tIns="0" rIns="0" bIns="0" rtlCol="0">
            <a:spAutoFit/>
          </a:bodyPr>
          <a:lstStyle/>
          <a:p>
            <a:pPr marL="285750" indent="-285750">
              <a:spcBef>
                <a:spcPts val="600"/>
              </a:spcBef>
              <a:buClr>
                <a:srgbClr val="37C2EB"/>
              </a:buClr>
              <a:buFont typeface="Arial" panose="020B0604020202020204" pitchFamily="34" charset="0"/>
              <a:buChar char="•"/>
            </a:pPr>
            <a:r>
              <a:rPr lang="en-US" sz="1400" dirty="0">
                <a:solidFill>
                  <a:schemeClr val="accent1">
                    <a:lumMod val="50000"/>
                  </a:schemeClr>
                </a:solidFill>
              </a:rPr>
              <a:t>Resources and financial support from all foreign and domestic entities </a:t>
            </a:r>
          </a:p>
          <a:p>
            <a:pPr marL="285750" indent="-285750">
              <a:spcBef>
                <a:spcPts val="600"/>
              </a:spcBef>
              <a:buClr>
                <a:srgbClr val="37C2EB"/>
              </a:buClr>
              <a:buFont typeface="Arial" panose="020B0604020202020204" pitchFamily="34" charset="0"/>
              <a:buChar char="•"/>
            </a:pPr>
            <a:r>
              <a:rPr lang="en-US" sz="1400" dirty="0">
                <a:solidFill>
                  <a:schemeClr val="accent1">
                    <a:lumMod val="50000"/>
                  </a:schemeClr>
                </a:solidFill>
              </a:rPr>
              <a:t>In-kind contributions</a:t>
            </a:r>
          </a:p>
          <a:p>
            <a:pPr marL="285750" indent="-285750">
              <a:spcBef>
                <a:spcPts val="600"/>
              </a:spcBef>
              <a:buClr>
                <a:srgbClr val="37C2EB"/>
              </a:buClr>
              <a:buFont typeface="Arial" panose="020B0604020202020204" pitchFamily="34" charset="0"/>
              <a:buChar char="•"/>
            </a:pPr>
            <a:r>
              <a:rPr lang="en-US" sz="1400" dirty="0">
                <a:solidFill>
                  <a:schemeClr val="accent1">
                    <a:lumMod val="50000"/>
                  </a:schemeClr>
                </a:solidFill>
              </a:rPr>
              <a:t>Financial support for laboratory personnel</a:t>
            </a:r>
          </a:p>
          <a:p>
            <a:pPr marL="285750" indent="-285750">
              <a:spcBef>
                <a:spcPts val="600"/>
              </a:spcBef>
              <a:buClr>
                <a:srgbClr val="37C2EB"/>
              </a:buClr>
              <a:buFont typeface="Arial" panose="020B0604020202020204" pitchFamily="34" charset="0"/>
              <a:buChar char="•"/>
            </a:pPr>
            <a:r>
              <a:rPr lang="en-US" sz="1400" dirty="0">
                <a:solidFill>
                  <a:schemeClr val="accent1">
                    <a:lumMod val="50000"/>
                  </a:schemeClr>
                </a:solidFill>
              </a:rPr>
              <a:t>Consulting agreements – US / foreign</a:t>
            </a:r>
          </a:p>
          <a:p>
            <a:pPr marL="285750" indent="-285750">
              <a:spcBef>
                <a:spcPts val="600"/>
              </a:spcBef>
              <a:buClr>
                <a:srgbClr val="37C2EB"/>
              </a:buClr>
              <a:buFont typeface="Arial" panose="020B0604020202020204" pitchFamily="34" charset="0"/>
              <a:buChar char="•"/>
            </a:pPr>
            <a:r>
              <a:rPr lang="en-US" sz="1400" dirty="0">
                <a:solidFill>
                  <a:schemeClr val="accent1">
                    <a:lumMod val="50000"/>
                  </a:schemeClr>
                </a:solidFill>
              </a:rPr>
              <a:t>Start-up funds provided by outside orgs</a:t>
            </a:r>
          </a:p>
        </p:txBody>
      </p:sp>
    </p:spTree>
    <p:extLst>
      <p:ext uri="{BB962C8B-B14F-4D97-AF65-F5344CB8AC3E}">
        <p14:creationId xmlns:p14="http://schemas.microsoft.com/office/powerpoint/2010/main" val="667484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66AF75-6971-A54E-A8D1-DB28779BBBD1}"/>
              </a:ext>
            </a:extLst>
          </p:cNvPr>
          <p:cNvSpPr>
            <a:spLocks noGrp="1"/>
          </p:cNvSpPr>
          <p:nvPr>
            <p:ph type="sldNum" sz="quarter" idx="12"/>
          </p:nvPr>
        </p:nvSpPr>
        <p:spPr/>
        <p:txBody>
          <a:bodyPr/>
          <a:lstStyle/>
          <a:p>
            <a:fld id="{AD40181A-01B0-4CB8-8614-1473649F6741}" type="slidenum">
              <a:rPr lang="en-US" smtClean="0"/>
              <a:pPr/>
              <a:t>22</a:t>
            </a:fld>
            <a:endParaRPr lang="en-US"/>
          </a:p>
        </p:txBody>
      </p:sp>
      <p:pic>
        <p:nvPicPr>
          <p:cNvPr id="4" name="Picture 3" descr="Text&#10;&#10;Description automatically generated">
            <a:extLst>
              <a:ext uri="{FF2B5EF4-FFF2-40B4-BE49-F238E27FC236}">
                <a16:creationId xmlns:a16="http://schemas.microsoft.com/office/drawing/2014/main" id="{9274A341-B0E5-1D47-BC0E-AC7DE8054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939" y="4002764"/>
            <a:ext cx="6308061" cy="1885270"/>
          </a:xfrm>
          <a:prstGeom prst="rect">
            <a:avLst/>
          </a:prstGeom>
        </p:spPr>
      </p:pic>
      <p:pic>
        <p:nvPicPr>
          <p:cNvPr id="5" name="Content Placeholder 8">
            <a:extLst>
              <a:ext uri="{FF2B5EF4-FFF2-40B4-BE49-F238E27FC236}">
                <a16:creationId xmlns:a16="http://schemas.microsoft.com/office/drawing/2014/main" id="{2C3AFB92-8694-D94F-9C3B-C52E1081DAC9}"/>
              </a:ext>
            </a:extLst>
          </p:cNvPr>
          <p:cNvPicPr>
            <a:picLocks noChangeAspect="1"/>
          </p:cNvPicPr>
          <p:nvPr/>
        </p:nvPicPr>
        <p:blipFill rotWithShape="1">
          <a:blip r:embed="rId3"/>
          <a:srcRect t="3622" b="31853"/>
          <a:stretch/>
        </p:blipFill>
        <p:spPr>
          <a:xfrm>
            <a:off x="0" y="3860093"/>
            <a:ext cx="5883939" cy="2027218"/>
          </a:xfrm>
          <a:prstGeom prst="rect">
            <a:avLst/>
          </a:prstGeom>
        </p:spPr>
      </p:pic>
      <p:sp>
        <p:nvSpPr>
          <p:cNvPr id="6" name="Oval 5">
            <a:extLst>
              <a:ext uri="{FF2B5EF4-FFF2-40B4-BE49-F238E27FC236}">
                <a16:creationId xmlns:a16="http://schemas.microsoft.com/office/drawing/2014/main" id="{BBFC064F-7363-404E-BB83-54E5B757F18E}"/>
              </a:ext>
            </a:extLst>
          </p:cNvPr>
          <p:cNvSpPr/>
          <p:nvPr/>
        </p:nvSpPr>
        <p:spPr>
          <a:xfrm>
            <a:off x="4798751" y="1140111"/>
            <a:ext cx="2406820" cy="2284617"/>
          </a:xfrm>
          <a:prstGeom prst="ellipse">
            <a:avLst/>
          </a:prstGeom>
          <a:solidFill>
            <a:srgbClr val="FFFFFF"/>
          </a:solidFill>
          <a:ln>
            <a:solidFill>
              <a:srgbClr val="37C2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C2EB"/>
              </a:solidFill>
            </a:endParaRPr>
          </a:p>
        </p:txBody>
      </p:sp>
      <p:sp>
        <p:nvSpPr>
          <p:cNvPr id="7" name="Title 1">
            <a:extLst>
              <a:ext uri="{FF2B5EF4-FFF2-40B4-BE49-F238E27FC236}">
                <a16:creationId xmlns:a16="http://schemas.microsoft.com/office/drawing/2014/main" id="{AF0C3295-451E-3E49-AE8F-0760D6DFE9AF}"/>
              </a:ext>
            </a:extLst>
          </p:cNvPr>
          <p:cNvSpPr txBox="1">
            <a:spLocks/>
          </p:cNvSpPr>
          <p:nvPr/>
        </p:nvSpPr>
        <p:spPr>
          <a:xfrm>
            <a:off x="2419396" y="88902"/>
            <a:ext cx="7165530" cy="10509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cap="all" baseline="0">
                <a:solidFill>
                  <a:srgbClr val="3E9CC9"/>
                </a:solidFill>
                <a:latin typeface="+mj-lt"/>
                <a:ea typeface="+mj-ea"/>
                <a:cs typeface="Arial" panose="020B0604020202020204" pitchFamily="34" charset="0"/>
              </a:defRPr>
            </a:lvl1pPr>
          </a:lstStyle>
          <a:p>
            <a:pPr algn="ctr"/>
            <a:r>
              <a:rPr lang="en-US">
                <a:solidFill>
                  <a:srgbClr val="004C82"/>
                </a:solidFill>
              </a:rPr>
              <a:t>OLD </a:t>
            </a:r>
            <a:r>
              <a:rPr lang="en-US">
                <a:solidFill>
                  <a:schemeClr val="bg2">
                    <a:lumMod val="40000"/>
                    <a:lumOff val="60000"/>
                  </a:schemeClr>
                </a:solidFill>
              </a:rPr>
              <a:t>v. </a:t>
            </a:r>
            <a:r>
              <a:rPr lang="en-US">
                <a:solidFill>
                  <a:schemeClr val="accent1"/>
                </a:solidFill>
              </a:rPr>
              <a:t>NEW</a:t>
            </a:r>
            <a:endParaRPr lang="en-US" dirty="0">
              <a:solidFill>
                <a:schemeClr val="accent1"/>
              </a:solidFill>
            </a:endParaRPr>
          </a:p>
        </p:txBody>
      </p:sp>
      <p:sp>
        <p:nvSpPr>
          <p:cNvPr id="8" name="TextBox 7">
            <a:extLst>
              <a:ext uri="{FF2B5EF4-FFF2-40B4-BE49-F238E27FC236}">
                <a16:creationId xmlns:a16="http://schemas.microsoft.com/office/drawing/2014/main" id="{BE6B1D26-47C7-6042-8CA9-20B76CCB65B2}"/>
              </a:ext>
            </a:extLst>
          </p:cNvPr>
          <p:cNvSpPr txBox="1"/>
          <p:nvPr/>
        </p:nvSpPr>
        <p:spPr>
          <a:xfrm>
            <a:off x="939620" y="742573"/>
            <a:ext cx="3991019" cy="3139321"/>
          </a:xfrm>
          <a:prstGeom prst="rect">
            <a:avLst/>
          </a:prstGeom>
          <a:noFill/>
          <a:ln>
            <a:noFill/>
          </a:ln>
        </p:spPr>
        <p:txBody>
          <a:bodyPr wrap="square" lIns="0" tIns="0" rIns="0" bIns="0" rtlCol="0">
            <a:spAutoFit/>
          </a:bodyPr>
          <a:lstStyle/>
          <a:p>
            <a:pPr marL="285750" indent="-285750">
              <a:buClr>
                <a:schemeClr val="accent1"/>
              </a:buClr>
              <a:buFont typeface="Wingdings" panose="05000000000000000000" pitchFamily="2" charset="2"/>
              <a:buChar char="Ø"/>
            </a:pPr>
            <a:r>
              <a:rPr lang="en-US" sz="1600" dirty="0">
                <a:solidFill>
                  <a:srgbClr val="004C82"/>
                </a:solidFill>
              </a:rPr>
              <a:t>Organized by Active/Pending</a:t>
            </a:r>
          </a:p>
          <a:p>
            <a:pPr marL="285750" indent="-285750">
              <a:buClr>
                <a:schemeClr val="accent1"/>
              </a:buClr>
              <a:buFont typeface="Wingdings" panose="05000000000000000000" pitchFamily="2" charset="2"/>
              <a:buChar char="Ø"/>
            </a:pPr>
            <a:endParaRPr lang="en-US" sz="1600" dirty="0">
              <a:solidFill>
                <a:srgbClr val="004C82"/>
              </a:solidFill>
            </a:endParaRPr>
          </a:p>
          <a:p>
            <a:pPr marL="285750" indent="-285750">
              <a:buClr>
                <a:schemeClr val="accent1"/>
              </a:buClr>
              <a:buFont typeface="Wingdings" panose="05000000000000000000" pitchFamily="2" charset="2"/>
              <a:buChar char="Ø"/>
            </a:pPr>
            <a:r>
              <a:rPr lang="en-US" sz="1600" dirty="0">
                <a:solidFill>
                  <a:srgbClr val="004C82"/>
                </a:solidFill>
              </a:rPr>
              <a:t>Grant Number, Primary Award PI, Project Start/End Dates, Sponsor Agency, Total Awarded Costs, Project Title, Major Goals</a:t>
            </a:r>
          </a:p>
          <a:p>
            <a:pPr marL="285750" indent="-285750">
              <a:buClr>
                <a:schemeClr val="accent1"/>
              </a:buClr>
              <a:buFont typeface="Wingdings" panose="05000000000000000000" pitchFamily="2" charset="2"/>
              <a:buChar char="Ø"/>
            </a:pPr>
            <a:endParaRPr lang="en-US" sz="1600" dirty="0">
              <a:solidFill>
                <a:srgbClr val="004C82"/>
              </a:solidFill>
            </a:endParaRPr>
          </a:p>
          <a:p>
            <a:pPr marL="285750" indent="-285750">
              <a:buClr>
                <a:schemeClr val="accent1"/>
              </a:buClr>
              <a:buFont typeface="Wingdings" panose="05000000000000000000" pitchFamily="2" charset="2"/>
              <a:buChar char="Ø"/>
            </a:pPr>
            <a:r>
              <a:rPr lang="en-US" sz="1600" dirty="0">
                <a:solidFill>
                  <a:srgbClr val="004C82"/>
                </a:solidFill>
              </a:rPr>
              <a:t>Effort for current year</a:t>
            </a:r>
          </a:p>
          <a:p>
            <a:pPr marL="285750" indent="-285750">
              <a:buClr>
                <a:schemeClr val="accent1"/>
              </a:buClr>
              <a:buFont typeface="Wingdings" panose="05000000000000000000" pitchFamily="2" charset="2"/>
              <a:buChar char="Ø"/>
            </a:pPr>
            <a:endParaRPr lang="en-US" sz="1600" dirty="0">
              <a:solidFill>
                <a:srgbClr val="004C82"/>
              </a:solidFill>
            </a:endParaRPr>
          </a:p>
          <a:p>
            <a:pPr marL="285750" indent="-285750">
              <a:buClr>
                <a:schemeClr val="accent1"/>
              </a:buClr>
              <a:buFont typeface="Wingdings" panose="05000000000000000000" pitchFamily="2" charset="2"/>
              <a:buChar char="Ø"/>
            </a:pPr>
            <a:r>
              <a:rPr lang="en-US" sz="1600" dirty="0">
                <a:solidFill>
                  <a:srgbClr val="004C82"/>
                </a:solidFill>
              </a:rPr>
              <a:t>Overlap Statement (scientific, </a:t>
            </a:r>
            <a:br>
              <a:rPr lang="en-US" sz="1600" dirty="0">
                <a:solidFill>
                  <a:srgbClr val="004C82"/>
                </a:solidFill>
              </a:rPr>
            </a:br>
            <a:r>
              <a:rPr lang="en-US" sz="1600" dirty="0">
                <a:solidFill>
                  <a:srgbClr val="004C82"/>
                </a:solidFill>
              </a:rPr>
              <a:t>budgetary, and commitment overlap) </a:t>
            </a:r>
          </a:p>
          <a:p>
            <a:pPr marL="177800" indent="-177800">
              <a:buClr>
                <a:schemeClr val="accent1"/>
              </a:buClr>
              <a:buFont typeface="Segoe UI Light" panose="020B0502040204020203" pitchFamily="34" charset="0"/>
              <a:buChar char="›"/>
            </a:pPr>
            <a:endParaRPr lang="en-US" sz="1400" dirty="0">
              <a:solidFill>
                <a:srgbClr val="004C82"/>
              </a:solidFill>
            </a:endParaRPr>
          </a:p>
          <a:p>
            <a:pPr marL="177800" indent="-177800">
              <a:buClr>
                <a:schemeClr val="accent1"/>
              </a:buClr>
              <a:buFont typeface="Segoe UI Light" panose="020B0502040204020203" pitchFamily="34" charset="0"/>
              <a:buChar char="›"/>
            </a:pPr>
            <a:endParaRPr lang="id-ID" sz="1400" dirty="0">
              <a:solidFill>
                <a:srgbClr val="004C82"/>
              </a:solidFill>
            </a:endParaRPr>
          </a:p>
        </p:txBody>
      </p:sp>
      <p:sp>
        <p:nvSpPr>
          <p:cNvPr id="9" name="TextBox 8">
            <a:extLst>
              <a:ext uri="{FF2B5EF4-FFF2-40B4-BE49-F238E27FC236}">
                <a16:creationId xmlns:a16="http://schemas.microsoft.com/office/drawing/2014/main" id="{F997097D-E145-E441-ADF6-E5DCBD447A26}"/>
              </a:ext>
            </a:extLst>
          </p:cNvPr>
          <p:cNvSpPr txBox="1"/>
          <p:nvPr/>
        </p:nvSpPr>
        <p:spPr>
          <a:xfrm>
            <a:off x="7638294" y="742573"/>
            <a:ext cx="4473328" cy="3924151"/>
          </a:xfrm>
          <a:prstGeom prst="rect">
            <a:avLst/>
          </a:prstGeom>
          <a:noFill/>
          <a:ln>
            <a:noFill/>
          </a:ln>
        </p:spPr>
        <p:txBody>
          <a:bodyPr wrap="square" lIns="0" tIns="0" rIns="0" bIns="0" rtlCol="0">
            <a:spAutoFit/>
          </a:bodyPr>
          <a:lstStyle/>
          <a:p>
            <a:pPr marL="285750" indent="-285750">
              <a:spcBef>
                <a:spcPts val="600"/>
              </a:spcBef>
              <a:buClr>
                <a:schemeClr val="accent1"/>
              </a:buClr>
              <a:buFont typeface="Wingdings" panose="05000000000000000000" pitchFamily="2" charset="2"/>
              <a:buChar char="Ø"/>
            </a:pPr>
            <a:r>
              <a:rPr lang="en-US" sz="1600" dirty="0">
                <a:solidFill>
                  <a:schemeClr val="accent1"/>
                </a:solidFill>
              </a:rPr>
              <a:t>Organized by:</a:t>
            </a:r>
          </a:p>
          <a:p>
            <a:pPr marL="800100" lvl="1" indent="-342900">
              <a:spcBef>
                <a:spcPts val="600"/>
              </a:spcBef>
              <a:buClr>
                <a:schemeClr val="accent1"/>
              </a:buClr>
              <a:buFont typeface="+mj-lt"/>
              <a:buAutoNum type="arabicPeriod"/>
            </a:pPr>
            <a:r>
              <a:rPr lang="en-US" sz="1600" dirty="0">
                <a:solidFill>
                  <a:schemeClr val="accent1"/>
                </a:solidFill>
              </a:rPr>
              <a:t>Active/Pending</a:t>
            </a:r>
          </a:p>
          <a:p>
            <a:pPr marL="800100" lvl="1" indent="-342900">
              <a:spcBef>
                <a:spcPts val="600"/>
              </a:spcBef>
              <a:buClr>
                <a:schemeClr val="accent1"/>
              </a:buClr>
              <a:buFont typeface="+mj-lt"/>
              <a:buAutoNum type="arabicPeriod"/>
            </a:pPr>
            <a:r>
              <a:rPr lang="en-US" sz="1600" dirty="0">
                <a:solidFill>
                  <a:schemeClr val="accent1"/>
                </a:solidFill>
              </a:rPr>
              <a:t>Funded/In-Kind, including any </a:t>
            </a:r>
            <a:r>
              <a:rPr lang="en-US" sz="1600" u="sng" dirty="0">
                <a:solidFill>
                  <a:schemeClr val="accent1"/>
                </a:solidFill>
              </a:rPr>
              <a:t>foreign source</a:t>
            </a:r>
            <a:r>
              <a:rPr lang="en-US" sz="1600" dirty="0">
                <a:solidFill>
                  <a:schemeClr val="accent1"/>
                </a:solidFill>
              </a:rPr>
              <a:t> of support </a:t>
            </a:r>
            <a:r>
              <a:rPr lang="en-US" sz="1600" dirty="0">
                <a:solidFill>
                  <a:schemeClr val="accent1"/>
                </a:solidFill>
                <a:highlight>
                  <a:srgbClr val="FFFF00"/>
                </a:highlight>
              </a:rPr>
              <a:t>(new)</a:t>
            </a:r>
            <a:endParaRPr lang="en-US" sz="1600" dirty="0">
              <a:solidFill>
                <a:schemeClr val="accent1"/>
              </a:solidFill>
            </a:endParaRPr>
          </a:p>
          <a:p>
            <a:pPr marL="285750" indent="-285750">
              <a:spcBef>
                <a:spcPts val="600"/>
              </a:spcBef>
              <a:buClr>
                <a:schemeClr val="accent1"/>
              </a:buClr>
              <a:buFont typeface="Wingdings" panose="05000000000000000000" pitchFamily="2" charset="2"/>
              <a:buChar char="Ø"/>
            </a:pPr>
            <a:r>
              <a:rPr lang="en-US" sz="1600" dirty="0">
                <a:solidFill>
                  <a:schemeClr val="accent1"/>
                </a:solidFill>
              </a:rPr>
              <a:t>Grant Number, Primary Award PI, Project Start/End Dates, Sponsor Agency, Total </a:t>
            </a:r>
            <a:br>
              <a:rPr lang="en-US" sz="1600" dirty="0">
                <a:solidFill>
                  <a:schemeClr val="accent1"/>
                </a:solidFill>
              </a:rPr>
            </a:br>
            <a:r>
              <a:rPr lang="en-US" sz="1600" dirty="0">
                <a:solidFill>
                  <a:schemeClr val="accent1"/>
                </a:solidFill>
              </a:rPr>
              <a:t>Awarded Costs, Project Title, Major Goals</a:t>
            </a:r>
          </a:p>
          <a:p>
            <a:pPr marL="285750" indent="-285750">
              <a:spcBef>
                <a:spcPts val="600"/>
              </a:spcBef>
              <a:buClr>
                <a:schemeClr val="accent1"/>
              </a:buClr>
              <a:buFont typeface="Wingdings" panose="05000000000000000000" pitchFamily="2" charset="2"/>
              <a:buChar char="Ø"/>
            </a:pPr>
            <a:r>
              <a:rPr lang="en-US" sz="1600" dirty="0">
                <a:solidFill>
                  <a:schemeClr val="accent1"/>
                </a:solidFill>
              </a:rPr>
              <a:t>Effort for </a:t>
            </a:r>
            <a:r>
              <a:rPr lang="en-US" sz="1600" u="sng" dirty="0">
                <a:solidFill>
                  <a:schemeClr val="accent1"/>
                </a:solidFill>
              </a:rPr>
              <a:t>all</a:t>
            </a:r>
            <a:r>
              <a:rPr lang="en-US" sz="1600" dirty="0">
                <a:solidFill>
                  <a:schemeClr val="accent1"/>
                </a:solidFill>
              </a:rPr>
              <a:t> years </a:t>
            </a:r>
            <a:r>
              <a:rPr lang="en-US" sz="1600" dirty="0">
                <a:solidFill>
                  <a:schemeClr val="accent1"/>
                </a:solidFill>
                <a:highlight>
                  <a:srgbClr val="FFFF00"/>
                </a:highlight>
              </a:rPr>
              <a:t>(new)</a:t>
            </a:r>
            <a:endParaRPr lang="en-US" sz="1600" dirty="0">
              <a:solidFill>
                <a:schemeClr val="accent1"/>
              </a:solidFill>
            </a:endParaRPr>
          </a:p>
          <a:p>
            <a:pPr marL="285750" indent="-285750">
              <a:spcBef>
                <a:spcPts val="600"/>
              </a:spcBef>
              <a:buClr>
                <a:schemeClr val="accent1"/>
              </a:buClr>
              <a:buFont typeface="Wingdings" panose="05000000000000000000" pitchFamily="2" charset="2"/>
              <a:buChar char="Ø"/>
            </a:pPr>
            <a:r>
              <a:rPr lang="en-US" sz="1600" dirty="0">
                <a:solidFill>
                  <a:schemeClr val="accent1"/>
                </a:solidFill>
              </a:rPr>
              <a:t>Overlap Statement (scientific, budgetary, </a:t>
            </a:r>
            <a:br>
              <a:rPr lang="en-US" sz="1600" dirty="0">
                <a:solidFill>
                  <a:schemeClr val="accent1"/>
                </a:solidFill>
              </a:rPr>
            </a:br>
            <a:r>
              <a:rPr lang="en-US" sz="1600" dirty="0">
                <a:solidFill>
                  <a:schemeClr val="accent1"/>
                </a:solidFill>
              </a:rPr>
              <a:t>and commitment overlap) </a:t>
            </a:r>
          </a:p>
          <a:p>
            <a:pPr marL="285750" indent="-285750">
              <a:spcBef>
                <a:spcPts val="600"/>
              </a:spcBef>
              <a:buClr>
                <a:schemeClr val="accent1"/>
              </a:buClr>
              <a:buFont typeface="Wingdings" panose="05000000000000000000" pitchFamily="2" charset="2"/>
              <a:buChar char="Ø"/>
            </a:pPr>
            <a:r>
              <a:rPr lang="en-US" sz="1600" dirty="0">
                <a:solidFill>
                  <a:schemeClr val="accent1"/>
                </a:solidFill>
              </a:rPr>
              <a:t>Primary Place of Performance </a:t>
            </a:r>
            <a:r>
              <a:rPr lang="en-US" sz="1600" dirty="0">
                <a:solidFill>
                  <a:schemeClr val="accent1"/>
                </a:solidFill>
                <a:highlight>
                  <a:srgbClr val="FFFF00"/>
                </a:highlight>
              </a:rPr>
              <a:t>(new)</a:t>
            </a:r>
            <a:endParaRPr lang="en-US" sz="1600" dirty="0">
              <a:solidFill>
                <a:schemeClr val="accent1"/>
              </a:solidFill>
            </a:endParaRPr>
          </a:p>
          <a:p>
            <a:pPr marL="285750" indent="-285750">
              <a:spcBef>
                <a:spcPts val="600"/>
              </a:spcBef>
              <a:buClr>
                <a:schemeClr val="accent1"/>
              </a:buClr>
              <a:buFont typeface="Wingdings" panose="05000000000000000000" pitchFamily="2" charset="2"/>
              <a:buChar char="Ø"/>
            </a:pPr>
            <a:r>
              <a:rPr lang="en-US" sz="1600" dirty="0">
                <a:solidFill>
                  <a:schemeClr val="accent1"/>
                </a:solidFill>
              </a:rPr>
              <a:t>Signature block </a:t>
            </a:r>
            <a:r>
              <a:rPr lang="en-US" sz="1600" dirty="0">
                <a:solidFill>
                  <a:schemeClr val="accent1"/>
                </a:solidFill>
                <a:highlight>
                  <a:srgbClr val="FFFF00"/>
                </a:highlight>
              </a:rPr>
              <a:t>(new)</a:t>
            </a:r>
          </a:p>
          <a:p>
            <a:pPr marL="177800" indent="-177800">
              <a:buClr>
                <a:schemeClr val="accent1"/>
              </a:buClr>
              <a:buFont typeface="Segoe UI Light" panose="020B0502040204020203" pitchFamily="34" charset="0"/>
              <a:buChar char="›"/>
            </a:pPr>
            <a:endParaRPr lang="en-US" sz="1400" dirty="0">
              <a:solidFill>
                <a:srgbClr val="004C82"/>
              </a:solidFill>
            </a:endParaRPr>
          </a:p>
          <a:p>
            <a:pPr marL="177800" indent="-177800">
              <a:buClr>
                <a:schemeClr val="accent1"/>
              </a:buClr>
              <a:buFont typeface="Segoe UI Light" panose="020B0502040204020203" pitchFamily="34" charset="0"/>
              <a:buChar char="›"/>
            </a:pPr>
            <a:endParaRPr lang="en-US" sz="1400" dirty="0">
              <a:solidFill>
                <a:srgbClr val="004C82"/>
              </a:solidFill>
            </a:endParaRPr>
          </a:p>
        </p:txBody>
      </p:sp>
      <p:grpSp>
        <p:nvGrpSpPr>
          <p:cNvPr id="10" name="Group 9">
            <a:extLst>
              <a:ext uri="{FF2B5EF4-FFF2-40B4-BE49-F238E27FC236}">
                <a16:creationId xmlns:a16="http://schemas.microsoft.com/office/drawing/2014/main" id="{EC462E29-0D82-2E46-9B6D-3A0D5D1B587C}"/>
              </a:ext>
            </a:extLst>
          </p:cNvPr>
          <p:cNvGrpSpPr/>
          <p:nvPr/>
        </p:nvGrpSpPr>
        <p:grpSpPr>
          <a:xfrm>
            <a:off x="5456061" y="1734390"/>
            <a:ext cx="1092200" cy="1096058"/>
            <a:chOff x="4818063" y="2460625"/>
            <a:chExt cx="449262" cy="450850"/>
          </a:xfrm>
          <a:solidFill>
            <a:srgbClr val="004C82"/>
          </a:solidFill>
        </p:grpSpPr>
        <p:sp>
          <p:nvSpPr>
            <p:cNvPr id="11" name="Freeform 25">
              <a:extLst>
                <a:ext uri="{FF2B5EF4-FFF2-40B4-BE49-F238E27FC236}">
                  <a16:creationId xmlns:a16="http://schemas.microsoft.com/office/drawing/2014/main" id="{954FA4F3-2AEB-6640-9BA8-7085C8E248D6}"/>
                </a:ext>
              </a:extLst>
            </p:cNvPr>
            <p:cNvSpPr>
              <a:spLocks/>
            </p:cNvSpPr>
            <p:nvPr/>
          </p:nvSpPr>
          <p:spPr bwMode="auto">
            <a:xfrm>
              <a:off x="4818063" y="2535238"/>
              <a:ext cx="374650" cy="376237"/>
            </a:xfrm>
            <a:custGeom>
              <a:avLst/>
              <a:gdLst>
                <a:gd name="T0" fmla="*/ 128 w 731"/>
                <a:gd name="T1" fmla="*/ 659 h 732"/>
                <a:gd name="T2" fmla="*/ 73 w 731"/>
                <a:gd name="T3" fmla="*/ 604 h 732"/>
                <a:gd name="T4" fmla="*/ 73 w 731"/>
                <a:gd name="T5" fmla="*/ 0 h 732"/>
                <a:gd name="T6" fmla="*/ 18 w 731"/>
                <a:gd name="T7" fmla="*/ 0 h 732"/>
                <a:gd name="T8" fmla="*/ 0 w 731"/>
                <a:gd name="T9" fmla="*/ 19 h 732"/>
                <a:gd name="T10" fmla="*/ 0 w 731"/>
                <a:gd name="T11" fmla="*/ 713 h 732"/>
                <a:gd name="T12" fmla="*/ 18 w 731"/>
                <a:gd name="T13" fmla="*/ 732 h 732"/>
                <a:gd name="T14" fmla="*/ 713 w 731"/>
                <a:gd name="T15" fmla="*/ 732 h 732"/>
                <a:gd name="T16" fmla="*/ 731 w 731"/>
                <a:gd name="T17" fmla="*/ 713 h 732"/>
                <a:gd name="T18" fmla="*/ 731 w 731"/>
                <a:gd name="T19" fmla="*/ 659 h 732"/>
                <a:gd name="T20" fmla="*/ 128 w 731"/>
                <a:gd name="T21" fmla="*/ 659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1" h="732">
                  <a:moveTo>
                    <a:pt x="128" y="659"/>
                  </a:moveTo>
                  <a:cubicBezTo>
                    <a:pt x="98" y="659"/>
                    <a:pt x="73" y="634"/>
                    <a:pt x="73" y="604"/>
                  </a:cubicBezTo>
                  <a:cubicBezTo>
                    <a:pt x="73" y="0"/>
                    <a:pt x="73" y="0"/>
                    <a:pt x="73" y="0"/>
                  </a:cubicBezTo>
                  <a:cubicBezTo>
                    <a:pt x="18" y="0"/>
                    <a:pt x="18" y="0"/>
                    <a:pt x="18" y="0"/>
                  </a:cubicBezTo>
                  <a:cubicBezTo>
                    <a:pt x="8" y="0"/>
                    <a:pt x="0" y="9"/>
                    <a:pt x="0" y="19"/>
                  </a:cubicBezTo>
                  <a:cubicBezTo>
                    <a:pt x="0" y="713"/>
                    <a:pt x="0" y="713"/>
                    <a:pt x="0" y="713"/>
                  </a:cubicBezTo>
                  <a:cubicBezTo>
                    <a:pt x="0" y="724"/>
                    <a:pt x="8" y="732"/>
                    <a:pt x="18" y="732"/>
                  </a:cubicBezTo>
                  <a:cubicBezTo>
                    <a:pt x="713" y="732"/>
                    <a:pt x="713" y="732"/>
                    <a:pt x="713" y="732"/>
                  </a:cubicBezTo>
                  <a:cubicBezTo>
                    <a:pt x="723" y="732"/>
                    <a:pt x="731" y="724"/>
                    <a:pt x="731" y="713"/>
                  </a:cubicBezTo>
                  <a:cubicBezTo>
                    <a:pt x="731" y="659"/>
                    <a:pt x="731" y="659"/>
                    <a:pt x="731" y="659"/>
                  </a:cubicBezTo>
                  <a:lnTo>
                    <a:pt x="128" y="659"/>
                  </a:lnTo>
                  <a:close/>
                </a:path>
              </a:pathLst>
            </a:custGeom>
            <a:solidFill>
              <a:srgbClr val="004C82"/>
            </a:solidFill>
            <a:ln w="9525">
              <a:solidFill>
                <a:srgbClr val="004C8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a:extLst>
                <a:ext uri="{FF2B5EF4-FFF2-40B4-BE49-F238E27FC236}">
                  <a16:creationId xmlns:a16="http://schemas.microsoft.com/office/drawing/2014/main" id="{3D6F60D0-D910-D143-86C6-965491E03449}"/>
                </a:ext>
              </a:extLst>
            </p:cNvPr>
            <p:cNvSpPr>
              <a:spLocks noEditPoints="1"/>
            </p:cNvSpPr>
            <p:nvPr/>
          </p:nvSpPr>
          <p:spPr bwMode="auto">
            <a:xfrm>
              <a:off x="4873625" y="2460625"/>
              <a:ext cx="393700" cy="393700"/>
            </a:xfrm>
            <a:custGeom>
              <a:avLst/>
              <a:gdLst>
                <a:gd name="T0" fmla="*/ 749 w 768"/>
                <a:gd name="T1" fmla="*/ 0 h 768"/>
                <a:gd name="T2" fmla="*/ 18 w 768"/>
                <a:gd name="T3" fmla="*/ 0 h 768"/>
                <a:gd name="T4" fmla="*/ 0 w 768"/>
                <a:gd name="T5" fmla="*/ 18 h 768"/>
                <a:gd name="T6" fmla="*/ 0 w 768"/>
                <a:gd name="T7" fmla="*/ 750 h 768"/>
                <a:gd name="T8" fmla="*/ 18 w 768"/>
                <a:gd name="T9" fmla="*/ 768 h 768"/>
                <a:gd name="T10" fmla="*/ 749 w 768"/>
                <a:gd name="T11" fmla="*/ 768 h 768"/>
                <a:gd name="T12" fmla="*/ 768 w 768"/>
                <a:gd name="T13" fmla="*/ 750 h 768"/>
                <a:gd name="T14" fmla="*/ 768 w 768"/>
                <a:gd name="T15" fmla="*/ 18 h 768"/>
                <a:gd name="T16" fmla="*/ 749 w 768"/>
                <a:gd name="T17" fmla="*/ 0 h 768"/>
                <a:gd name="T18" fmla="*/ 365 w 768"/>
                <a:gd name="T19" fmla="*/ 622 h 768"/>
                <a:gd name="T20" fmla="*/ 146 w 768"/>
                <a:gd name="T21" fmla="*/ 622 h 768"/>
                <a:gd name="T22" fmla="*/ 128 w 768"/>
                <a:gd name="T23" fmla="*/ 603 h 768"/>
                <a:gd name="T24" fmla="*/ 146 w 768"/>
                <a:gd name="T25" fmla="*/ 585 h 768"/>
                <a:gd name="T26" fmla="*/ 365 w 768"/>
                <a:gd name="T27" fmla="*/ 585 h 768"/>
                <a:gd name="T28" fmla="*/ 384 w 768"/>
                <a:gd name="T29" fmla="*/ 603 h 768"/>
                <a:gd name="T30" fmla="*/ 365 w 768"/>
                <a:gd name="T31" fmla="*/ 622 h 768"/>
                <a:gd name="T32" fmla="*/ 621 w 768"/>
                <a:gd name="T33" fmla="*/ 549 h 768"/>
                <a:gd name="T34" fmla="*/ 146 w 768"/>
                <a:gd name="T35" fmla="*/ 549 h 768"/>
                <a:gd name="T36" fmla="*/ 128 w 768"/>
                <a:gd name="T37" fmla="*/ 530 h 768"/>
                <a:gd name="T38" fmla="*/ 146 w 768"/>
                <a:gd name="T39" fmla="*/ 512 h 768"/>
                <a:gd name="T40" fmla="*/ 621 w 768"/>
                <a:gd name="T41" fmla="*/ 512 h 768"/>
                <a:gd name="T42" fmla="*/ 640 w 768"/>
                <a:gd name="T43" fmla="*/ 530 h 768"/>
                <a:gd name="T44" fmla="*/ 621 w 768"/>
                <a:gd name="T45" fmla="*/ 549 h 768"/>
                <a:gd name="T46" fmla="*/ 621 w 768"/>
                <a:gd name="T47" fmla="*/ 475 h 768"/>
                <a:gd name="T48" fmla="*/ 146 w 768"/>
                <a:gd name="T49" fmla="*/ 475 h 768"/>
                <a:gd name="T50" fmla="*/ 128 w 768"/>
                <a:gd name="T51" fmla="*/ 457 h 768"/>
                <a:gd name="T52" fmla="*/ 146 w 768"/>
                <a:gd name="T53" fmla="*/ 439 h 768"/>
                <a:gd name="T54" fmla="*/ 621 w 768"/>
                <a:gd name="T55" fmla="*/ 439 h 768"/>
                <a:gd name="T56" fmla="*/ 640 w 768"/>
                <a:gd name="T57" fmla="*/ 457 h 768"/>
                <a:gd name="T58" fmla="*/ 621 w 768"/>
                <a:gd name="T59" fmla="*/ 475 h 768"/>
                <a:gd name="T60" fmla="*/ 621 w 768"/>
                <a:gd name="T61" fmla="*/ 402 h 768"/>
                <a:gd name="T62" fmla="*/ 146 w 768"/>
                <a:gd name="T63" fmla="*/ 402 h 768"/>
                <a:gd name="T64" fmla="*/ 128 w 768"/>
                <a:gd name="T65" fmla="*/ 384 h 768"/>
                <a:gd name="T66" fmla="*/ 146 w 768"/>
                <a:gd name="T67" fmla="*/ 366 h 768"/>
                <a:gd name="T68" fmla="*/ 621 w 768"/>
                <a:gd name="T69" fmla="*/ 366 h 768"/>
                <a:gd name="T70" fmla="*/ 640 w 768"/>
                <a:gd name="T71" fmla="*/ 384 h 768"/>
                <a:gd name="T72" fmla="*/ 621 w 768"/>
                <a:gd name="T73" fmla="*/ 402 h 768"/>
                <a:gd name="T74" fmla="*/ 621 w 768"/>
                <a:gd name="T75" fmla="*/ 329 h 768"/>
                <a:gd name="T76" fmla="*/ 146 w 768"/>
                <a:gd name="T77" fmla="*/ 329 h 768"/>
                <a:gd name="T78" fmla="*/ 128 w 768"/>
                <a:gd name="T79" fmla="*/ 311 h 768"/>
                <a:gd name="T80" fmla="*/ 146 w 768"/>
                <a:gd name="T81" fmla="*/ 293 h 768"/>
                <a:gd name="T82" fmla="*/ 621 w 768"/>
                <a:gd name="T83" fmla="*/ 293 h 768"/>
                <a:gd name="T84" fmla="*/ 640 w 768"/>
                <a:gd name="T85" fmla="*/ 311 h 768"/>
                <a:gd name="T86" fmla="*/ 621 w 768"/>
                <a:gd name="T87" fmla="*/ 329 h 768"/>
                <a:gd name="T88" fmla="*/ 621 w 768"/>
                <a:gd name="T89" fmla="*/ 256 h 768"/>
                <a:gd name="T90" fmla="*/ 146 w 768"/>
                <a:gd name="T91" fmla="*/ 256 h 768"/>
                <a:gd name="T92" fmla="*/ 128 w 768"/>
                <a:gd name="T93" fmla="*/ 238 h 768"/>
                <a:gd name="T94" fmla="*/ 146 w 768"/>
                <a:gd name="T95" fmla="*/ 219 h 768"/>
                <a:gd name="T96" fmla="*/ 621 w 768"/>
                <a:gd name="T97" fmla="*/ 219 h 768"/>
                <a:gd name="T98" fmla="*/ 640 w 768"/>
                <a:gd name="T99" fmla="*/ 238 h 768"/>
                <a:gd name="T100" fmla="*/ 621 w 768"/>
                <a:gd name="T101" fmla="*/ 256 h 768"/>
                <a:gd name="T102" fmla="*/ 621 w 768"/>
                <a:gd name="T103" fmla="*/ 183 h 768"/>
                <a:gd name="T104" fmla="*/ 146 w 768"/>
                <a:gd name="T105" fmla="*/ 183 h 768"/>
                <a:gd name="T106" fmla="*/ 128 w 768"/>
                <a:gd name="T107" fmla="*/ 165 h 768"/>
                <a:gd name="T108" fmla="*/ 146 w 768"/>
                <a:gd name="T109" fmla="*/ 146 h 768"/>
                <a:gd name="T110" fmla="*/ 621 w 768"/>
                <a:gd name="T111" fmla="*/ 146 h 768"/>
                <a:gd name="T112" fmla="*/ 640 w 768"/>
                <a:gd name="T113" fmla="*/ 165 h 768"/>
                <a:gd name="T114" fmla="*/ 621 w 768"/>
                <a:gd name="T115" fmla="*/ 183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8" h="768">
                  <a:moveTo>
                    <a:pt x="749" y="0"/>
                  </a:moveTo>
                  <a:cubicBezTo>
                    <a:pt x="18" y="0"/>
                    <a:pt x="18" y="0"/>
                    <a:pt x="18" y="0"/>
                  </a:cubicBezTo>
                  <a:cubicBezTo>
                    <a:pt x="8" y="0"/>
                    <a:pt x="0" y="8"/>
                    <a:pt x="0" y="18"/>
                  </a:cubicBezTo>
                  <a:cubicBezTo>
                    <a:pt x="0" y="750"/>
                    <a:pt x="0" y="750"/>
                    <a:pt x="0" y="750"/>
                  </a:cubicBezTo>
                  <a:cubicBezTo>
                    <a:pt x="0" y="760"/>
                    <a:pt x="8" y="768"/>
                    <a:pt x="18" y="768"/>
                  </a:cubicBezTo>
                  <a:cubicBezTo>
                    <a:pt x="749" y="768"/>
                    <a:pt x="749" y="768"/>
                    <a:pt x="749" y="768"/>
                  </a:cubicBezTo>
                  <a:cubicBezTo>
                    <a:pt x="759" y="768"/>
                    <a:pt x="768" y="760"/>
                    <a:pt x="768" y="750"/>
                  </a:cubicBezTo>
                  <a:cubicBezTo>
                    <a:pt x="768" y="18"/>
                    <a:pt x="768" y="18"/>
                    <a:pt x="768" y="18"/>
                  </a:cubicBezTo>
                  <a:cubicBezTo>
                    <a:pt x="768" y="8"/>
                    <a:pt x="759" y="0"/>
                    <a:pt x="749" y="0"/>
                  </a:cubicBezTo>
                  <a:close/>
                  <a:moveTo>
                    <a:pt x="365" y="622"/>
                  </a:moveTo>
                  <a:cubicBezTo>
                    <a:pt x="146" y="622"/>
                    <a:pt x="146" y="622"/>
                    <a:pt x="146" y="622"/>
                  </a:cubicBezTo>
                  <a:cubicBezTo>
                    <a:pt x="136" y="622"/>
                    <a:pt x="128" y="614"/>
                    <a:pt x="128" y="603"/>
                  </a:cubicBezTo>
                  <a:cubicBezTo>
                    <a:pt x="128" y="593"/>
                    <a:pt x="136" y="585"/>
                    <a:pt x="146" y="585"/>
                  </a:cubicBezTo>
                  <a:cubicBezTo>
                    <a:pt x="365" y="585"/>
                    <a:pt x="365" y="585"/>
                    <a:pt x="365" y="585"/>
                  </a:cubicBezTo>
                  <a:cubicBezTo>
                    <a:pt x="375" y="585"/>
                    <a:pt x="384" y="593"/>
                    <a:pt x="384" y="603"/>
                  </a:cubicBezTo>
                  <a:cubicBezTo>
                    <a:pt x="384" y="614"/>
                    <a:pt x="375" y="622"/>
                    <a:pt x="365" y="622"/>
                  </a:cubicBezTo>
                  <a:close/>
                  <a:moveTo>
                    <a:pt x="621" y="549"/>
                  </a:moveTo>
                  <a:cubicBezTo>
                    <a:pt x="146" y="549"/>
                    <a:pt x="146" y="549"/>
                    <a:pt x="146" y="549"/>
                  </a:cubicBezTo>
                  <a:cubicBezTo>
                    <a:pt x="136" y="549"/>
                    <a:pt x="128" y="540"/>
                    <a:pt x="128" y="530"/>
                  </a:cubicBezTo>
                  <a:cubicBezTo>
                    <a:pt x="128" y="520"/>
                    <a:pt x="136" y="512"/>
                    <a:pt x="146" y="512"/>
                  </a:cubicBezTo>
                  <a:cubicBezTo>
                    <a:pt x="621" y="512"/>
                    <a:pt x="621" y="512"/>
                    <a:pt x="621" y="512"/>
                  </a:cubicBezTo>
                  <a:cubicBezTo>
                    <a:pt x="631" y="512"/>
                    <a:pt x="640" y="520"/>
                    <a:pt x="640" y="530"/>
                  </a:cubicBezTo>
                  <a:cubicBezTo>
                    <a:pt x="640" y="540"/>
                    <a:pt x="631" y="549"/>
                    <a:pt x="621" y="549"/>
                  </a:cubicBezTo>
                  <a:close/>
                  <a:moveTo>
                    <a:pt x="621" y="475"/>
                  </a:moveTo>
                  <a:cubicBezTo>
                    <a:pt x="146" y="475"/>
                    <a:pt x="146" y="475"/>
                    <a:pt x="146" y="475"/>
                  </a:cubicBezTo>
                  <a:cubicBezTo>
                    <a:pt x="136" y="475"/>
                    <a:pt x="128" y="467"/>
                    <a:pt x="128" y="457"/>
                  </a:cubicBezTo>
                  <a:cubicBezTo>
                    <a:pt x="128" y="447"/>
                    <a:pt x="136" y="439"/>
                    <a:pt x="146" y="439"/>
                  </a:cubicBezTo>
                  <a:cubicBezTo>
                    <a:pt x="621" y="439"/>
                    <a:pt x="621" y="439"/>
                    <a:pt x="621" y="439"/>
                  </a:cubicBezTo>
                  <a:cubicBezTo>
                    <a:pt x="631" y="439"/>
                    <a:pt x="640" y="447"/>
                    <a:pt x="640" y="457"/>
                  </a:cubicBezTo>
                  <a:cubicBezTo>
                    <a:pt x="640" y="467"/>
                    <a:pt x="631" y="475"/>
                    <a:pt x="621" y="475"/>
                  </a:cubicBezTo>
                  <a:close/>
                  <a:moveTo>
                    <a:pt x="621" y="402"/>
                  </a:moveTo>
                  <a:cubicBezTo>
                    <a:pt x="146" y="402"/>
                    <a:pt x="146" y="402"/>
                    <a:pt x="146" y="402"/>
                  </a:cubicBezTo>
                  <a:cubicBezTo>
                    <a:pt x="136" y="402"/>
                    <a:pt x="128" y="394"/>
                    <a:pt x="128" y="384"/>
                  </a:cubicBezTo>
                  <a:cubicBezTo>
                    <a:pt x="128" y="374"/>
                    <a:pt x="136" y="366"/>
                    <a:pt x="146" y="366"/>
                  </a:cubicBezTo>
                  <a:cubicBezTo>
                    <a:pt x="621" y="366"/>
                    <a:pt x="621" y="366"/>
                    <a:pt x="621" y="366"/>
                  </a:cubicBezTo>
                  <a:cubicBezTo>
                    <a:pt x="631" y="366"/>
                    <a:pt x="640" y="374"/>
                    <a:pt x="640" y="384"/>
                  </a:cubicBezTo>
                  <a:cubicBezTo>
                    <a:pt x="640" y="394"/>
                    <a:pt x="631" y="402"/>
                    <a:pt x="621" y="402"/>
                  </a:cubicBezTo>
                  <a:close/>
                  <a:moveTo>
                    <a:pt x="621" y="329"/>
                  </a:moveTo>
                  <a:cubicBezTo>
                    <a:pt x="146" y="329"/>
                    <a:pt x="146" y="329"/>
                    <a:pt x="146" y="329"/>
                  </a:cubicBezTo>
                  <a:cubicBezTo>
                    <a:pt x="136" y="329"/>
                    <a:pt x="128" y="321"/>
                    <a:pt x="128" y="311"/>
                  </a:cubicBezTo>
                  <a:cubicBezTo>
                    <a:pt x="128" y="301"/>
                    <a:pt x="136" y="293"/>
                    <a:pt x="146" y="293"/>
                  </a:cubicBezTo>
                  <a:cubicBezTo>
                    <a:pt x="621" y="293"/>
                    <a:pt x="621" y="293"/>
                    <a:pt x="621" y="293"/>
                  </a:cubicBezTo>
                  <a:cubicBezTo>
                    <a:pt x="631" y="293"/>
                    <a:pt x="640" y="301"/>
                    <a:pt x="640" y="311"/>
                  </a:cubicBezTo>
                  <a:cubicBezTo>
                    <a:pt x="640" y="321"/>
                    <a:pt x="631" y="329"/>
                    <a:pt x="621" y="329"/>
                  </a:cubicBezTo>
                  <a:close/>
                  <a:moveTo>
                    <a:pt x="621" y="256"/>
                  </a:moveTo>
                  <a:cubicBezTo>
                    <a:pt x="146" y="256"/>
                    <a:pt x="146" y="256"/>
                    <a:pt x="146" y="256"/>
                  </a:cubicBezTo>
                  <a:cubicBezTo>
                    <a:pt x="136" y="256"/>
                    <a:pt x="128" y="248"/>
                    <a:pt x="128" y="238"/>
                  </a:cubicBezTo>
                  <a:cubicBezTo>
                    <a:pt x="128" y="228"/>
                    <a:pt x="136" y="219"/>
                    <a:pt x="146" y="219"/>
                  </a:cubicBezTo>
                  <a:cubicBezTo>
                    <a:pt x="621" y="219"/>
                    <a:pt x="621" y="219"/>
                    <a:pt x="621" y="219"/>
                  </a:cubicBezTo>
                  <a:cubicBezTo>
                    <a:pt x="631" y="219"/>
                    <a:pt x="640" y="228"/>
                    <a:pt x="640" y="238"/>
                  </a:cubicBezTo>
                  <a:cubicBezTo>
                    <a:pt x="640" y="248"/>
                    <a:pt x="631" y="256"/>
                    <a:pt x="621" y="256"/>
                  </a:cubicBezTo>
                  <a:close/>
                  <a:moveTo>
                    <a:pt x="621" y="183"/>
                  </a:moveTo>
                  <a:cubicBezTo>
                    <a:pt x="146" y="183"/>
                    <a:pt x="146" y="183"/>
                    <a:pt x="146" y="183"/>
                  </a:cubicBezTo>
                  <a:cubicBezTo>
                    <a:pt x="136" y="183"/>
                    <a:pt x="128" y="175"/>
                    <a:pt x="128" y="165"/>
                  </a:cubicBezTo>
                  <a:cubicBezTo>
                    <a:pt x="128" y="155"/>
                    <a:pt x="136" y="146"/>
                    <a:pt x="146" y="146"/>
                  </a:cubicBezTo>
                  <a:cubicBezTo>
                    <a:pt x="621" y="146"/>
                    <a:pt x="621" y="146"/>
                    <a:pt x="621" y="146"/>
                  </a:cubicBezTo>
                  <a:cubicBezTo>
                    <a:pt x="631" y="146"/>
                    <a:pt x="640" y="155"/>
                    <a:pt x="640" y="165"/>
                  </a:cubicBezTo>
                  <a:cubicBezTo>
                    <a:pt x="640" y="175"/>
                    <a:pt x="631" y="183"/>
                    <a:pt x="621" y="183"/>
                  </a:cubicBezTo>
                  <a:close/>
                </a:path>
              </a:pathLst>
            </a:custGeom>
            <a:solidFill>
              <a:srgbClr val="004C82"/>
            </a:solidFill>
            <a:ln w="9525">
              <a:solidFill>
                <a:srgbClr val="004C82"/>
              </a:solid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43080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125441-9CD5-3C47-92ED-F8712B877623}"/>
              </a:ext>
            </a:extLst>
          </p:cNvPr>
          <p:cNvSpPr>
            <a:spLocks noGrp="1"/>
          </p:cNvSpPr>
          <p:nvPr>
            <p:ph type="sldNum" sz="quarter" idx="12"/>
          </p:nvPr>
        </p:nvSpPr>
        <p:spPr/>
        <p:txBody>
          <a:bodyPr/>
          <a:lstStyle/>
          <a:p>
            <a:fld id="{AD40181A-01B0-4CB8-8614-1473649F6741}" type="slidenum">
              <a:rPr lang="en-US" smtClean="0"/>
              <a:pPr/>
              <a:t>23</a:t>
            </a:fld>
            <a:endParaRPr lang="en-US"/>
          </a:p>
        </p:txBody>
      </p:sp>
      <p:sp>
        <p:nvSpPr>
          <p:cNvPr id="4" name="Title 2">
            <a:extLst>
              <a:ext uri="{FF2B5EF4-FFF2-40B4-BE49-F238E27FC236}">
                <a16:creationId xmlns:a16="http://schemas.microsoft.com/office/drawing/2014/main" id="{AA1119E4-1840-FB42-940A-977F29412DAC}"/>
              </a:ext>
            </a:extLst>
          </p:cNvPr>
          <p:cNvSpPr>
            <a:spLocks noGrp="1"/>
          </p:cNvSpPr>
          <p:nvPr>
            <p:ph type="title"/>
          </p:nvPr>
        </p:nvSpPr>
        <p:spPr>
          <a:xfrm>
            <a:off x="739775" y="220070"/>
            <a:ext cx="10515600" cy="1325563"/>
          </a:xfrm>
        </p:spPr>
        <p:txBody>
          <a:bodyPr/>
          <a:lstStyle/>
          <a:p>
            <a:pPr algn="ctr"/>
            <a:r>
              <a:rPr lang="en-US" b="1" dirty="0">
                <a:solidFill>
                  <a:schemeClr val="tx1">
                    <a:lumMod val="75000"/>
                  </a:schemeClr>
                </a:solidFill>
                <a:latin typeface="+mj-lt"/>
              </a:rPr>
              <a:t>Screenshots from the NIH sample</a:t>
            </a:r>
          </a:p>
        </p:txBody>
      </p:sp>
      <p:sp>
        <p:nvSpPr>
          <p:cNvPr id="5" name="Text Placeholder 3">
            <a:extLst>
              <a:ext uri="{FF2B5EF4-FFF2-40B4-BE49-F238E27FC236}">
                <a16:creationId xmlns:a16="http://schemas.microsoft.com/office/drawing/2014/main" id="{39CEFFC3-4933-A14F-A278-E86763D342F5}"/>
              </a:ext>
            </a:extLst>
          </p:cNvPr>
          <p:cNvSpPr txBox="1">
            <a:spLocks/>
          </p:cNvSpPr>
          <p:nvPr/>
        </p:nvSpPr>
        <p:spPr>
          <a:xfrm>
            <a:off x="395283" y="1332162"/>
            <a:ext cx="5157787"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584B3D"/>
                </a:solidFill>
                <a:latin typeface="Chronicle Text G1 Roman"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584B3D"/>
                </a:solidFill>
                <a:latin typeface="Chronicle Text G1 Roman"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584B3D"/>
                </a:solidFill>
                <a:latin typeface="Chronicle Text G1 Roman"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584B3D"/>
                </a:solidFill>
                <a:latin typeface="Chronicle Text G1 Roman"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584B3D"/>
                </a:solidFill>
                <a:latin typeface="Chronicle Text G1 Roman"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i="1">
                <a:solidFill>
                  <a:schemeClr val="accent1"/>
                </a:solidFill>
                <a:latin typeface="+mn-lt"/>
              </a:rPr>
              <a:t>List of In-Kind Contributions</a:t>
            </a:r>
          </a:p>
        </p:txBody>
      </p:sp>
      <p:sp>
        <p:nvSpPr>
          <p:cNvPr id="6" name="Text Placeholder 5">
            <a:extLst>
              <a:ext uri="{FF2B5EF4-FFF2-40B4-BE49-F238E27FC236}">
                <a16:creationId xmlns:a16="http://schemas.microsoft.com/office/drawing/2014/main" id="{CF2D4F5C-36E7-3E4E-86B8-A543B3A4A909}"/>
              </a:ext>
            </a:extLst>
          </p:cNvPr>
          <p:cNvSpPr txBox="1">
            <a:spLocks/>
          </p:cNvSpPr>
          <p:nvPr/>
        </p:nvSpPr>
        <p:spPr>
          <a:xfrm>
            <a:off x="6072187" y="1335302"/>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584B3D"/>
                </a:solidFill>
                <a:latin typeface="Chronicle Text G1 Roman"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584B3D"/>
                </a:solidFill>
                <a:latin typeface="Chronicle Text G1 Roman"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584B3D"/>
                </a:solidFill>
                <a:latin typeface="Chronicle Text G1 Roman"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584B3D"/>
                </a:solidFill>
                <a:latin typeface="Chronicle Text G1 Roman"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584B3D"/>
                </a:solidFill>
                <a:latin typeface="Chronicle Text G1 Roman"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i="1">
                <a:solidFill>
                  <a:schemeClr val="accent1"/>
                </a:solidFill>
                <a:latin typeface="+mn-lt"/>
              </a:rPr>
              <a:t>Signature Block</a:t>
            </a:r>
          </a:p>
        </p:txBody>
      </p:sp>
      <p:pic>
        <p:nvPicPr>
          <p:cNvPr id="7" name="Picture 6">
            <a:extLst>
              <a:ext uri="{FF2B5EF4-FFF2-40B4-BE49-F238E27FC236}">
                <a16:creationId xmlns:a16="http://schemas.microsoft.com/office/drawing/2014/main" id="{B0D68F46-2181-3F42-9F03-CBF3B2551D2A}"/>
              </a:ext>
            </a:extLst>
          </p:cNvPr>
          <p:cNvPicPr>
            <a:picLocks noChangeAspect="1"/>
          </p:cNvPicPr>
          <p:nvPr/>
        </p:nvPicPr>
        <p:blipFill rotWithShape="1">
          <a:blip r:embed="rId2"/>
          <a:srcRect r="7748"/>
          <a:stretch/>
        </p:blipFill>
        <p:spPr>
          <a:xfrm>
            <a:off x="260707" y="2478491"/>
            <a:ext cx="5811480" cy="3457614"/>
          </a:xfrm>
          <a:prstGeom prst="rect">
            <a:avLst/>
          </a:prstGeom>
        </p:spPr>
      </p:pic>
      <p:pic>
        <p:nvPicPr>
          <p:cNvPr id="8" name="Picture 7">
            <a:extLst>
              <a:ext uri="{FF2B5EF4-FFF2-40B4-BE49-F238E27FC236}">
                <a16:creationId xmlns:a16="http://schemas.microsoft.com/office/drawing/2014/main" id="{01737AB9-D913-4947-8934-1B36AE64E918}"/>
              </a:ext>
            </a:extLst>
          </p:cNvPr>
          <p:cNvPicPr>
            <a:picLocks noChangeAspect="1"/>
          </p:cNvPicPr>
          <p:nvPr/>
        </p:nvPicPr>
        <p:blipFill rotWithShape="1">
          <a:blip r:embed="rId3"/>
          <a:srcRect r="4734"/>
          <a:stretch/>
        </p:blipFill>
        <p:spPr>
          <a:xfrm>
            <a:off x="6096000" y="2577642"/>
            <a:ext cx="6055823" cy="2501133"/>
          </a:xfrm>
          <a:prstGeom prst="rect">
            <a:avLst/>
          </a:prstGeom>
        </p:spPr>
      </p:pic>
    </p:spTree>
    <p:extLst>
      <p:ext uri="{BB962C8B-B14F-4D97-AF65-F5344CB8AC3E}">
        <p14:creationId xmlns:p14="http://schemas.microsoft.com/office/powerpoint/2010/main" val="1686004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2914BF-D33C-42A3-B4E1-C455C46F2761}"/>
              </a:ext>
            </a:extLst>
          </p:cNvPr>
          <p:cNvSpPr>
            <a:spLocks noGrp="1"/>
          </p:cNvSpPr>
          <p:nvPr>
            <p:ph type="title"/>
          </p:nvPr>
        </p:nvSpPr>
        <p:spPr>
          <a:xfrm>
            <a:off x="223520" y="303710"/>
            <a:ext cx="11571316" cy="1050989"/>
          </a:xfrm>
        </p:spPr>
        <p:txBody>
          <a:bodyPr vert="horz" lIns="91440" tIns="45720" rIns="91440" bIns="45720" rtlCol="0" anchor="ctr">
            <a:noAutofit/>
          </a:bodyPr>
          <a:lstStyle/>
          <a:p>
            <a:pPr algn="ctr"/>
            <a:r>
              <a:rPr lang="en-US" b="1" kern="1200" dirty="0">
                <a:solidFill>
                  <a:schemeClr val="accent1">
                    <a:lumMod val="75000"/>
                  </a:schemeClr>
                </a:solidFill>
                <a:latin typeface="+mj-lt"/>
                <a:ea typeface="+mj-ea"/>
                <a:cs typeface="+mj-cs"/>
              </a:rPr>
              <a:t>Samples: </a:t>
            </a:r>
            <a:br>
              <a:rPr lang="en-US" b="1" kern="1200" dirty="0">
                <a:solidFill>
                  <a:schemeClr val="accent1">
                    <a:lumMod val="75000"/>
                  </a:schemeClr>
                </a:solidFill>
                <a:latin typeface="+mj-lt"/>
                <a:ea typeface="+mj-ea"/>
                <a:cs typeface="+mj-cs"/>
              </a:rPr>
            </a:br>
            <a:r>
              <a:rPr lang="en-US" b="1" kern="1200" dirty="0">
                <a:solidFill>
                  <a:schemeClr val="accent1">
                    <a:lumMod val="75000"/>
                  </a:schemeClr>
                </a:solidFill>
                <a:latin typeface="+mj-lt"/>
                <a:ea typeface="+mj-ea"/>
                <a:cs typeface="+mj-cs"/>
              </a:rPr>
              <a:t>REPORTING DOMESTIC </a:t>
            </a:r>
            <a:r>
              <a:rPr lang="en-US" b="1" dirty="0">
                <a:solidFill>
                  <a:schemeClr val="accent1">
                    <a:lumMod val="75000"/>
                  </a:schemeClr>
                </a:solidFill>
              </a:rPr>
              <a:t>CONTRIBUTIONs</a:t>
            </a:r>
            <a:endParaRPr lang="en-US" b="1" kern="1200" dirty="0">
              <a:solidFill>
                <a:schemeClr val="accent1">
                  <a:lumMod val="75000"/>
                </a:schemeClr>
              </a:solidFill>
            </a:endParaRPr>
          </a:p>
        </p:txBody>
      </p:sp>
      <p:sp>
        <p:nvSpPr>
          <p:cNvPr id="4" name="TextBox 3">
            <a:extLst>
              <a:ext uri="{FF2B5EF4-FFF2-40B4-BE49-F238E27FC236}">
                <a16:creationId xmlns:a16="http://schemas.microsoft.com/office/drawing/2014/main" id="{7B658602-5CFE-47C9-9036-31C6E0FAA32D}"/>
              </a:ext>
            </a:extLst>
          </p:cNvPr>
          <p:cNvSpPr txBox="1"/>
          <p:nvPr/>
        </p:nvSpPr>
        <p:spPr>
          <a:xfrm>
            <a:off x="1031966" y="1859280"/>
            <a:ext cx="11038114" cy="3108543"/>
          </a:xfrm>
          <a:prstGeom prst="rect">
            <a:avLst/>
          </a:prstGeom>
          <a:noFill/>
        </p:spPr>
        <p:txBody>
          <a:bodyPr wrap="square" rtlCol="0">
            <a:spAutoFit/>
          </a:bodyPr>
          <a:lstStyle/>
          <a:p>
            <a:pPr marL="228600" marR="0">
              <a:spcBef>
                <a:spcPts val="0"/>
              </a:spcBef>
              <a:spcAft>
                <a:spcPts val="0"/>
              </a:spcAft>
            </a:pPr>
            <a:endParaRPr lang="en-US" sz="1400" dirty="0">
              <a:latin typeface="Georgia" panose="02040502050405020303" pitchFamily="18" charset="0"/>
              <a:ea typeface="Times New Roman" panose="02020603050405020304" pitchFamily="18" charset="0"/>
            </a:endParaRPr>
          </a:p>
          <a:p>
            <a:r>
              <a:rPr lang="en-US" sz="1400" b="1" u="sng" dirty="0">
                <a:latin typeface="Georgia" panose="02040502050405020303" pitchFamily="18" charset="0"/>
                <a:ea typeface="Times New Roman" panose="02020603050405020304" pitchFamily="18" charset="0"/>
              </a:rPr>
              <a:t>Income, salary, and consulting fees in support of an individual's research endeavors:</a:t>
            </a:r>
            <a:endParaRPr lang="en-US" sz="1400" dirty="0">
              <a:latin typeface="Georgia" panose="02040502050405020303" pitchFamily="18" charset="0"/>
              <a:ea typeface="Times New Roman" panose="02020603050405020304" pitchFamily="18" charset="0"/>
            </a:endParaRPr>
          </a:p>
          <a:p>
            <a:pPr marL="742950" marR="0" lvl="1" indent="-285750">
              <a:spcBef>
                <a:spcPts val="0"/>
              </a:spcBef>
              <a:spcAft>
                <a:spcPts val="0"/>
              </a:spcAft>
              <a:buFont typeface="Symbol" panose="05050102010706020507" pitchFamily="18" charset="2"/>
              <a:buChar char=""/>
            </a:pPr>
            <a:r>
              <a:rPr lang="en-US" sz="1400" dirty="0">
                <a:latin typeface="Georgia" panose="02040502050405020303" pitchFamily="18" charset="0"/>
                <a:ea typeface="Times New Roman" panose="02020603050405020304" pitchFamily="18" charset="0"/>
              </a:rPr>
              <a:t>Institution Name / Type / Amount</a:t>
            </a:r>
          </a:p>
          <a:p>
            <a:pPr marL="742950" marR="0" lvl="1" indent="-285750">
              <a:spcBef>
                <a:spcPts val="0"/>
              </a:spcBef>
              <a:spcAft>
                <a:spcPts val="0"/>
              </a:spcAft>
              <a:buFont typeface="Symbol" panose="05050102010706020507" pitchFamily="18" charset="2"/>
              <a:buChar char=""/>
            </a:pPr>
            <a:r>
              <a:rPr lang="en-US" sz="1400" i="1" dirty="0">
                <a:solidFill>
                  <a:schemeClr val="accent1">
                    <a:lumMod val="75000"/>
                  </a:schemeClr>
                </a:solidFill>
                <a:latin typeface="Georgia" panose="02040502050405020303" pitchFamily="18" charset="0"/>
                <a:ea typeface="Times New Roman" panose="02020603050405020304" pitchFamily="18" charset="0"/>
              </a:rPr>
              <a:t>University of North Carolina at Greensboro / Consultation / $1,000 per hour for 20 hours </a:t>
            </a:r>
            <a:endParaRPr lang="en-US" sz="1400" dirty="0">
              <a:solidFill>
                <a:schemeClr val="accent1">
                  <a:lumMod val="75000"/>
                </a:schemeClr>
              </a:solidFill>
              <a:latin typeface="Georgia" panose="02040502050405020303" pitchFamily="18" charset="0"/>
              <a:ea typeface="Times New Roman" panose="02020603050405020304" pitchFamily="18" charset="0"/>
            </a:endParaRPr>
          </a:p>
          <a:p>
            <a:r>
              <a:rPr lang="en-US" sz="1400" b="1" dirty="0">
                <a:latin typeface="Georgia" panose="02040502050405020303" pitchFamily="18" charset="0"/>
                <a:ea typeface="Times New Roman" panose="02020603050405020304" pitchFamily="18" charset="0"/>
              </a:rPr>
              <a:t> </a:t>
            </a:r>
            <a:endParaRPr lang="en-US" sz="1400" dirty="0">
              <a:latin typeface="Georgia" panose="02040502050405020303" pitchFamily="18" charset="0"/>
              <a:ea typeface="Times New Roman" panose="02020603050405020304" pitchFamily="18" charset="0"/>
            </a:endParaRPr>
          </a:p>
          <a:p>
            <a:r>
              <a:rPr lang="en-US" sz="1400" b="1" dirty="0">
                <a:latin typeface="Georgia" panose="02040502050405020303" pitchFamily="18" charset="0"/>
                <a:ea typeface="Times New Roman" panose="02020603050405020304" pitchFamily="18" charset="0"/>
              </a:rPr>
              <a:t> </a:t>
            </a:r>
            <a:endParaRPr lang="en-US" sz="1400" dirty="0">
              <a:latin typeface="Georgia" panose="02040502050405020303" pitchFamily="18" charset="0"/>
              <a:ea typeface="Times New Roman" panose="02020603050405020304" pitchFamily="18" charset="0"/>
            </a:endParaRPr>
          </a:p>
          <a:p>
            <a:r>
              <a:rPr lang="en-US" sz="1400" b="1" u="sng" dirty="0">
                <a:latin typeface="Georgia" panose="02040502050405020303" pitchFamily="18" charset="0"/>
                <a:ea typeface="Times New Roman" panose="02020603050405020304" pitchFamily="18" charset="0"/>
              </a:rPr>
              <a:t>In-kind contributions from domestic institutions that support research activities: </a:t>
            </a:r>
            <a:endParaRPr lang="en-US" sz="1400" dirty="0">
              <a:latin typeface="Georgia" panose="02040502050405020303" pitchFamily="18" charset="0"/>
              <a:ea typeface="Times New Roman" panose="02020603050405020304" pitchFamily="18" charset="0"/>
            </a:endParaRPr>
          </a:p>
          <a:p>
            <a:pPr marL="800100" lvl="1" indent="-342900">
              <a:buFont typeface="Symbol" panose="05050102010706020507" pitchFamily="18" charset="2"/>
              <a:buChar char=""/>
            </a:pPr>
            <a:r>
              <a:rPr lang="en-US" sz="1400" dirty="0">
                <a:latin typeface="Georgia" panose="02040502050405020303" pitchFamily="18" charset="0"/>
                <a:ea typeface="Times New Roman" panose="02020603050405020304" pitchFamily="18" charset="0"/>
              </a:rPr>
              <a:t>Institution Name / Name of Lab / Describe in-kind contributions / Covering Period</a:t>
            </a:r>
          </a:p>
          <a:p>
            <a:pPr marL="742950" marR="0" lvl="1" indent="-285750">
              <a:spcBef>
                <a:spcPts val="0"/>
              </a:spcBef>
              <a:spcAft>
                <a:spcPts val="0"/>
              </a:spcAft>
              <a:buFont typeface="Symbol" panose="05050102010706020507" pitchFamily="18" charset="2"/>
              <a:buChar char=""/>
            </a:pPr>
            <a:r>
              <a:rPr lang="en-US" sz="1400" i="1" dirty="0">
                <a:solidFill>
                  <a:schemeClr val="accent1">
                    <a:lumMod val="75000"/>
                  </a:schemeClr>
                </a:solidFill>
                <a:latin typeface="Georgia" panose="02040502050405020303" pitchFamily="18" charset="0"/>
                <a:ea typeface="Times New Roman" panose="02020603050405020304" pitchFamily="18" charset="0"/>
              </a:rPr>
              <a:t>Duke University / Dr. Strange Lab / worked on NIH grant 5R01AIXXXXXX-03 while serving as adjunct professor in summer 2020</a:t>
            </a:r>
            <a:endParaRPr lang="en-US" sz="1400" dirty="0">
              <a:solidFill>
                <a:schemeClr val="accent1">
                  <a:lumMod val="75000"/>
                </a:schemeClr>
              </a:solidFill>
              <a:latin typeface="Georgia" panose="02040502050405020303" pitchFamily="18" charset="0"/>
              <a:ea typeface="Times New Roman" panose="02020603050405020304" pitchFamily="18" charset="0"/>
            </a:endParaRPr>
          </a:p>
          <a:p>
            <a:pPr marL="228600" marR="0">
              <a:spcBef>
                <a:spcPts val="0"/>
              </a:spcBef>
              <a:spcAft>
                <a:spcPts val="0"/>
              </a:spcAft>
            </a:pPr>
            <a:r>
              <a:rPr lang="en-US" sz="1400" dirty="0">
                <a:latin typeface="Georgia" panose="02040502050405020303" pitchFamily="18" charset="0"/>
                <a:ea typeface="Times New Roman" panose="02020603050405020304" pitchFamily="18" charset="0"/>
              </a:rPr>
              <a:t> </a:t>
            </a:r>
          </a:p>
          <a:p>
            <a:r>
              <a:rPr lang="en-US" sz="1400" b="1" u="sng" dirty="0">
                <a:latin typeface="Georgia" panose="02040502050405020303" pitchFamily="18" charset="0"/>
                <a:ea typeface="Times New Roman" panose="02020603050405020304" pitchFamily="18" charset="0"/>
              </a:rPr>
              <a:t>Post-doc, student, or visiting scholar supported by a domestic institution: </a:t>
            </a:r>
            <a:endParaRPr lang="en-US" sz="1400" dirty="0">
              <a:latin typeface="Georgia" panose="02040502050405020303" pitchFamily="18" charset="0"/>
              <a:ea typeface="Times New Roman" panose="02020603050405020304" pitchFamily="18" charset="0"/>
            </a:endParaRPr>
          </a:p>
          <a:p>
            <a:pPr marL="800100" lvl="1" indent="-342900">
              <a:buFont typeface="Symbol" panose="05050102010706020507" pitchFamily="18" charset="2"/>
              <a:buChar char=""/>
            </a:pPr>
            <a:r>
              <a:rPr lang="en-US" sz="1400" dirty="0">
                <a:latin typeface="Georgia" panose="02040502050405020303" pitchFamily="18" charset="0"/>
                <a:ea typeface="Times New Roman" panose="02020603050405020304" pitchFamily="18" charset="0"/>
              </a:rPr>
              <a:t>Institution Name / Individual Name / Type / Calendar Month FTE</a:t>
            </a:r>
          </a:p>
          <a:p>
            <a:pPr marL="800100" lvl="1" indent="-342900">
              <a:buFont typeface="Symbol" panose="05050102010706020507" pitchFamily="18" charset="2"/>
              <a:buChar char=""/>
            </a:pPr>
            <a:r>
              <a:rPr lang="en-US" sz="1400" i="1" dirty="0">
                <a:solidFill>
                  <a:schemeClr val="accent1">
                    <a:lumMod val="75000"/>
                  </a:schemeClr>
                </a:solidFill>
                <a:latin typeface="Georgia" panose="02040502050405020303" pitchFamily="18" charset="0"/>
                <a:ea typeface="Times New Roman" panose="02020603050405020304" pitchFamily="18" charset="0"/>
              </a:rPr>
              <a:t>Boston University / Bruce Banner, PhD / Post-Doc / 6.00CM</a:t>
            </a:r>
            <a:endParaRPr lang="en-US" sz="1400" dirty="0">
              <a:solidFill>
                <a:schemeClr val="accent1">
                  <a:lumMod val="75000"/>
                </a:schemeClr>
              </a:solidFill>
              <a:latin typeface="Georgia" panose="02040502050405020303" pitchFamily="18" charset="0"/>
              <a:ea typeface="Times New Roman" panose="02020603050405020304" pitchFamily="18" charset="0"/>
            </a:endParaRPr>
          </a:p>
        </p:txBody>
      </p:sp>
    </p:spTree>
    <p:extLst>
      <p:ext uri="{BB962C8B-B14F-4D97-AF65-F5344CB8AC3E}">
        <p14:creationId xmlns:p14="http://schemas.microsoft.com/office/powerpoint/2010/main" val="3955603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2914BF-D33C-42A3-B4E1-C455C46F2761}"/>
              </a:ext>
            </a:extLst>
          </p:cNvPr>
          <p:cNvSpPr>
            <a:spLocks noGrp="1"/>
          </p:cNvSpPr>
          <p:nvPr>
            <p:ph type="title"/>
          </p:nvPr>
        </p:nvSpPr>
        <p:spPr>
          <a:xfrm>
            <a:off x="0" y="107254"/>
            <a:ext cx="12039600" cy="1050989"/>
          </a:xfrm>
        </p:spPr>
        <p:txBody>
          <a:bodyPr vert="horz" lIns="91440" tIns="45720" rIns="91440" bIns="45720" rtlCol="0" anchor="ctr">
            <a:noAutofit/>
          </a:bodyPr>
          <a:lstStyle/>
          <a:p>
            <a:pPr algn="ctr"/>
            <a:r>
              <a:rPr lang="en-US" sz="2800" b="1" kern="1200" dirty="0">
                <a:solidFill>
                  <a:schemeClr val="accent1">
                    <a:lumMod val="75000"/>
                  </a:schemeClr>
                </a:solidFill>
                <a:latin typeface="+mj-lt"/>
                <a:ea typeface="+mj-ea"/>
                <a:cs typeface="+mj-cs"/>
              </a:rPr>
              <a:t>SAMPLEs: </a:t>
            </a:r>
            <a:br>
              <a:rPr lang="en-US" sz="2800" b="1" kern="1200" dirty="0">
                <a:solidFill>
                  <a:schemeClr val="accent1">
                    <a:lumMod val="75000"/>
                  </a:schemeClr>
                </a:solidFill>
                <a:latin typeface="+mj-lt"/>
                <a:ea typeface="+mj-ea"/>
                <a:cs typeface="+mj-cs"/>
              </a:rPr>
            </a:br>
            <a:r>
              <a:rPr lang="en-US" sz="2800" b="1" kern="1200" dirty="0">
                <a:solidFill>
                  <a:schemeClr val="accent1">
                    <a:lumMod val="75000"/>
                  </a:schemeClr>
                </a:solidFill>
                <a:latin typeface="+mj-lt"/>
                <a:ea typeface="+mj-ea"/>
                <a:cs typeface="+mj-cs"/>
              </a:rPr>
              <a:t>REPORTING FOREIGN COMPONENT / </a:t>
            </a:r>
            <a:r>
              <a:rPr lang="en-US" sz="2800" b="1" dirty="0">
                <a:solidFill>
                  <a:schemeClr val="accent1">
                    <a:lumMod val="75000"/>
                  </a:schemeClr>
                </a:solidFill>
              </a:rPr>
              <a:t>IN-KIND CONTRIBUTIONS</a:t>
            </a:r>
            <a:endParaRPr lang="en-US" sz="2800" b="1" kern="1200" dirty="0">
              <a:solidFill>
                <a:schemeClr val="accent1">
                  <a:lumMod val="75000"/>
                </a:schemeClr>
              </a:solidFill>
            </a:endParaRPr>
          </a:p>
        </p:txBody>
      </p:sp>
      <p:sp>
        <p:nvSpPr>
          <p:cNvPr id="5" name="TextBox 4">
            <a:extLst>
              <a:ext uri="{FF2B5EF4-FFF2-40B4-BE49-F238E27FC236}">
                <a16:creationId xmlns:a16="http://schemas.microsoft.com/office/drawing/2014/main" id="{40CF7D20-F515-40DC-A894-BCB77DA3BC38}"/>
              </a:ext>
            </a:extLst>
          </p:cNvPr>
          <p:cNvSpPr txBox="1"/>
          <p:nvPr/>
        </p:nvSpPr>
        <p:spPr>
          <a:xfrm>
            <a:off x="1162716" y="1246010"/>
            <a:ext cx="11891434" cy="4616648"/>
          </a:xfrm>
          <a:prstGeom prst="rect">
            <a:avLst/>
          </a:prstGeom>
          <a:noFill/>
        </p:spPr>
        <p:txBody>
          <a:bodyPr wrap="square" rtlCol="0">
            <a:spAutoFit/>
          </a:bodyPr>
          <a:lstStyle/>
          <a:p>
            <a:r>
              <a:rPr lang="en-US" sz="1400" b="1" u="sng" dirty="0">
                <a:latin typeface="Georgia" panose="02040502050405020303" pitchFamily="18" charset="0"/>
                <a:ea typeface="Times New Roman" panose="02020603050405020304" pitchFamily="18" charset="0"/>
              </a:rPr>
              <a:t>Income, salary, and  consulting fees  in support of an individual's research endeavors:</a:t>
            </a:r>
            <a:endParaRPr lang="en-US" sz="1400" dirty="0">
              <a:latin typeface="Georgia" panose="02040502050405020303" pitchFamily="18" charset="0"/>
              <a:ea typeface="Times New Roman" panose="02020603050405020304" pitchFamily="18" charset="0"/>
            </a:endParaRPr>
          </a:p>
          <a:p>
            <a:pPr marL="742950" marR="0" lvl="1" indent="-285750">
              <a:spcBef>
                <a:spcPts val="0"/>
              </a:spcBef>
              <a:spcAft>
                <a:spcPts val="0"/>
              </a:spcAft>
              <a:buFont typeface="Symbol" panose="05050102010706020507" pitchFamily="18" charset="2"/>
              <a:buChar char=""/>
            </a:pPr>
            <a:r>
              <a:rPr lang="en-US" sz="1400" dirty="0">
                <a:latin typeface="Georgia" panose="02040502050405020303" pitchFamily="18" charset="0"/>
                <a:ea typeface="Times New Roman" panose="02020603050405020304" pitchFamily="18" charset="0"/>
              </a:rPr>
              <a:t>Institution or Government Name / Type / Amount</a:t>
            </a:r>
          </a:p>
          <a:p>
            <a:pPr marL="742950" marR="0" lvl="1" indent="-285750">
              <a:spcBef>
                <a:spcPts val="0"/>
              </a:spcBef>
              <a:spcAft>
                <a:spcPts val="0"/>
              </a:spcAft>
              <a:buFont typeface="Symbol" panose="05050102010706020507" pitchFamily="18" charset="2"/>
              <a:buChar char=""/>
            </a:pPr>
            <a:r>
              <a:rPr lang="en-US" sz="1400" i="1" dirty="0">
                <a:solidFill>
                  <a:schemeClr val="accent1">
                    <a:lumMod val="75000"/>
                  </a:schemeClr>
                </a:solidFill>
                <a:latin typeface="Georgia" panose="02040502050405020303" pitchFamily="18" charset="0"/>
                <a:ea typeface="Times New Roman" panose="02020603050405020304" pitchFamily="18" charset="0"/>
              </a:rPr>
              <a:t>Government of China / Consultant / $1,000 per hour</a:t>
            </a:r>
            <a:endParaRPr lang="en-US" sz="1400" dirty="0">
              <a:solidFill>
                <a:schemeClr val="accent1">
                  <a:lumMod val="75000"/>
                </a:schemeClr>
              </a:solidFill>
              <a:latin typeface="Georgia" panose="02040502050405020303" pitchFamily="18" charset="0"/>
              <a:ea typeface="Times New Roman" panose="02020603050405020304" pitchFamily="18" charset="0"/>
            </a:endParaRPr>
          </a:p>
          <a:p>
            <a:r>
              <a:rPr lang="en-US" sz="1400" b="1" dirty="0">
                <a:latin typeface="Georgia" panose="02040502050405020303" pitchFamily="18" charset="0"/>
                <a:ea typeface="Times New Roman" panose="02020603050405020304" pitchFamily="18" charset="0"/>
              </a:rPr>
              <a:t> </a:t>
            </a:r>
            <a:endParaRPr lang="en-US" sz="1400" dirty="0">
              <a:latin typeface="Georgia" panose="02040502050405020303" pitchFamily="18" charset="0"/>
              <a:ea typeface="Times New Roman" panose="02020603050405020304" pitchFamily="18" charset="0"/>
            </a:endParaRPr>
          </a:p>
          <a:p>
            <a:r>
              <a:rPr lang="en-US" sz="1400" b="1" u="sng" dirty="0">
                <a:latin typeface="Georgia" panose="02040502050405020303" pitchFamily="18" charset="0"/>
                <a:ea typeface="Times New Roman" panose="02020603050405020304" pitchFamily="18" charset="0"/>
              </a:rPr>
              <a:t>Participation in a foreign talent or similar-type programs:</a:t>
            </a:r>
            <a:endParaRPr lang="en-US" sz="1400" dirty="0">
              <a:latin typeface="Georgia" panose="02040502050405020303" pitchFamily="18" charset="0"/>
              <a:ea typeface="Times New Roman" panose="02020603050405020304" pitchFamily="18" charset="0"/>
            </a:endParaRPr>
          </a:p>
          <a:p>
            <a:pPr marL="742950" marR="0" lvl="1" indent="-285750">
              <a:spcBef>
                <a:spcPts val="0"/>
              </a:spcBef>
              <a:spcAft>
                <a:spcPts val="0"/>
              </a:spcAft>
              <a:buFont typeface="Symbol" panose="05050102010706020507" pitchFamily="18" charset="2"/>
              <a:buChar char=""/>
            </a:pPr>
            <a:r>
              <a:rPr lang="en-US" sz="1400" dirty="0">
                <a:latin typeface="Georgia" panose="02040502050405020303" pitchFamily="18" charset="0"/>
                <a:ea typeface="Times New Roman" panose="02020603050405020304" pitchFamily="18" charset="0"/>
              </a:rPr>
              <a:t>Institution or Government Name / Title / Name of Program / Dollar Amount</a:t>
            </a:r>
          </a:p>
          <a:p>
            <a:pPr marL="742950" marR="0" lvl="1" indent="-285750">
              <a:spcBef>
                <a:spcPts val="0"/>
              </a:spcBef>
              <a:spcAft>
                <a:spcPts val="0"/>
              </a:spcAft>
              <a:buFont typeface="Symbol" panose="05050102010706020507" pitchFamily="18" charset="2"/>
              <a:buChar char=""/>
            </a:pPr>
            <a:r>
              <a:rPr lang="en-US" sz="1400" i="1" dirty="0" err="1">
                <a:solidFill>
                  <a:schemeClr val="accent1">
                    <a:lumMod val="75000"/>
                  </a:schemeClr>
                </a:solidFill>
                <a:latin typeface="Georgia" panose="02040502050405020303" pitchFamily="18" charset="0"/>
                <a:ea typeface="Times New Roman" panose="02020603050405020304" pitchFamily="18" charset="0"/>
              </a:rPr>
              <a:t>Proteona</a:t>
            </a:r>
            <a:r>
              <a:rPr lang="en-US" sz="1400" i="1" dirty="0">
                <a:solidFill>
                  <a:schemeClr val="accent1">
                    <a:lumMod val="75000"/>
                  </a:schemeClr>
                </a:solidFill>
                <a:latin typeface="Georgia" panose="02040502050405020303" pitchFamily="18" charset="0"/>
                <a:ea typeface="Times New Roman" panose="02020603050405020304" pitchFamily="18" charset="0"/>
              </a:rPr>
              <a:t> Pte Ltd, Singapore / </a:t>
            </a:r>
            <a:r>
              <a:rPr lang="en-US" sz="1400" i="1" dirty="0" err="1">
                <a:solidFill>
                  <a:schemeClr val="accent1">
                    <a:lumMod val="75000"/>
                  </a:schemeClr>
                </a:solidFill>
                <a:latin typeface="Georgia" panose="02040502050405020303" pitchFamily="18" charset="0"/>
                <a:ea typeface="Times New Roman" panose="02020603050405020304" pitchFamily="18" charset="0"/>
              </a:rPr>
              <a:t>Proteona</a:t>
            </a:r>
            <a:r>
              <a:rPr lang="en-US" sz="1400" i="1" dirty="0">
                <a:solidFill>
                  <a:schemeClr val="accent1">
                    <a:lumMod val="75000"/>
                  </a:schemeClr>
                </a:solidFill>
                <a:latin typeface="Georgia" panose="02040502050405020303" pitchFamily="18" charset="0"/>
                <a:ea typeface="Times New Roman" panose="02020603050405020304" pitchFamily="18" charset="0"/>
              </a:rPr>
              <a:t> Oncology Challenge Grant Award / USD $50,000</a:t>
            </a:r>
            <a:endParaRPr lang="en-US" sz="1400" dirty="0">
              <a:solidFill>
                <a:schemeClr val="accent1">
                  <a:lumMod val="75000"/>
                </a:schemeClr>
              </a:solidFill>
              <a:latin typeface="Georgia" panose="02040502050405020303" pitchFamily="18" charset="0"/>
              <a:ea typeface="Times New Roman" panose="02020603050405020304" pitchFamily="18" charset="0"/>
            </a:endParaRPr>
          </a:p>
          <a:p>
            <a:r>
              <a:rPr lang="en-US" sz="1400" b="1" dirty="0">
                <a:latin typeface="Georgia" panose="02040502050405020303" pitchFamily="18" charset="0"/>
                <a:ea typeface="Times New Roman" panose="02020603050405020304" pitchFamily="18" charset="0"/>
              </a:rPr>
              <a:t> </a:t>
            </a:r>
            <a:endParaRPr lang="en-US" sz="1400" dirty="0">
              <a:latin typeface="Georgia" panose="02040502050405020303" pitchFamily="18" charset="0"/>
              <a:ea typeface="Times New Roman" panose="02020603050405020304" pitchFamily="18" charset="0"/>
            </a:endParaRPr>
          </a:p>
          <a:p>
            <a:r>
              <a:rPr lang="en-US" sz="1400" b="1" u="sng" dirty="0">
                <a:latin typeface="Georgia" panose="02040502050405020303" pitchFamily="18" charset="0"/>
                <a:ea typeface="Times New Roman" panose="02020603050405020304" pitchFamily="18" charset="0"/>
              </a:rPr>
              <a:t>Listing of all foreign resources and other support, for ongoing research projects, including those conducted at a </a:t>
            </a:r>
            <a:br>
              <a:rPr lang="en-US" sz="1400" b="1" u="sng" dirty="0">
                <a:latin typeface="Georgia" panose="02040502050405020303" pitchFamily="18" charset="0"/>
                <a:ea typeface="Times New Roman" panose="02020603050405020304" pitchFamily="18" charset="0"/>
              </a:rPr>
            </a:br>
            <a:r>
              <a:rPr lang="en-US" sz="1400" b="1" u="sng" dirty="0">
                <a:latin typeface="Georgia" panose="02040502050405020303" pitchFamily="18" charset="0"/>
                <a:ea typeface="Times New Roman" panose="02020603050405020304" pitchFamily="18" charset="0"/>
              </a:rPr>
              <a:t>different institution:</a:t>
            </a:r>
            <a:endParaRPr lang="en-US" sz="1400" dirty="0">
              <a:latin typeface="Georgia" panose="02040502050405020303" pitchFamily="18" charset="0"/>
              <a:ea typeface="Times New Roman" panose="02020603050405020304" pitchFamily="18" charset="0"/>
            </a:endParaRPr>
          </a:p>
          <a:p>
            <a:pPr marL="742950" marR="0" lvl="1" indent="-285750">
              <a:spcBef>
                <a:spcPts val="0"/>
              </a:spcBef>
              <a:spcAft>
                <a:spcPts val="0"/>
              </a:spcAft>
              <a:buFont typeface="Symbol" panose="05050102010706020507" pitchFamily="18" charset="2"/>
              <a:buChar char=""/>
            </a:pPr>
            <a:r>
              <a:rPr lang="en-US" sz="1400" dirty="0">
                <a:latin typeface="Georgia" panose="02040502050405020303" pitchFamily="18" charset="0"/>
                <a:ea typeface="Times New Roman" panose="02020603050405020304" pitchFamily="18" charset="0"/>
              </a:rPr>
              <a:t>Institution or Government Name / Type of foreign resource or other support</a:t>
            </a:r>
          </a:p>
          <a:p>
            <a:pPr marL="742950" marR="0" lvl="1" indent="-285750">
              <a:spcBef>
                <a:spcPts val="0"/>
              </a:spcBef>
              <a:spcAft>
                <a:spcPts val="0"/>
              </a:spcAft>
              <a:buFont typeface="Symbol" panose="05050102010706020507" pitchFamily="18" charset="2"/>
              <a:buChar char=""/>
            </a:pPr>
            <a:r>
              <a:rPr lang="en-US" sz="1400" i="1" dirty="0">
                <a:solidFill>
                  <a:schemeClr val="accent1">
                    <a:lumMod val="75000"/>
                  </a:schemeClr>
                </a:solidFill>
                <a:latin typeface="Georgia" panose="02040502050405020303" pitchFamily="18" charset="0"/>
                <a:ea typeface="Times New Roman" panose="02020603050405020304" pitchFamily="18" charset="0"/>
              </a:rPr>
              <a:t>Macquarie University, Australia / Board member / Consultation / No fees  </a:t>
            </a:r>
            <a:endParaRPr lang="en-US" sz="1400" dirty="0">
              <a:solidFill>
                <a:schemeClr val="accent1">
                  <a:lumMod val="75000"/>
                </a:schemeClr>
              </a:solidFill>
              <a:latin typeface="Georgia" panose="02040502050405020303" pitchFamily="18" charset="0"/>
              <a:ea typeface="Times New Roman" panose="02020603050405020304" pitchFamily="18" charset="0"/>
            </a:endParaRPr>
          </a:p>
          <a:p>
            <a:pPr marL="228600" marR="0">
              <a:spcBef>
                <a:spcPts val="0"/>
              </a:spcBef>
              <a:spcAft>
                <a:spcPts val="0"/>
              </a:spcAft>
            </a:pPr>
            <a:r>
              <a:rPr lang="en-US" sz="1400" b="1" dirty="0">
                <a:latin typeface="Georgia" panose="02040502050405020303" pitchFamily="18" charset="0"/>
                <a:ea typeface="Times New Roman" panose="02020603050405020304" pitchFamily="18" charset="0"/>
              </a:rPr>
              <a:t> </a:t>
            </a:r>
            <a:endParaRPr lang="en-US" sz="1400" dirty="0">
              <a:latin typeface="Georgia" panose="02040502050405020303" pitchFamily="18" charset="0"/>
              <a:ea typeface="Times New Roman" panose="02020603050405020304" pitchFamily="18" charset="0"/>
            </a:endParaRPr>
          </a:p>
          <a:p>
            <a:r>
              <a:rPr lang="en-US" sz="1400" b="1" dirty="0">
                <a:latin typeface="Georgia" panose="02040502050405020303" pitchFamily="18" charset="0"/>
                <a:ea typeface="Times New Roman" panose="02020603050405020304" pitchFamily="18" charset="0"/>
              </a:rPr>
              <a:t> </a:t>
            </a:r>
            <a:r>
              <a:rPr lang="en-US" sz="1400" b="1" u="sng" dirty="0">
                <a:latin typeface="Georgia" panose="02040502050405020303" pitchFamily="18" charset="0"/>
                <a:ea typeface="Times New Roman" panose="02020603050405020304" pitchFamily="18" charset="0"/>
              </a:rPr>
              <a:t>In-kind contributions from foreign institutions or governments that support research activities: </a:t>
            </a:r>
            <a:endParaRPr lang="en-US" sz="1400" dirty="0">
              <a:latin typeface="Georgia" panose="02040502050405020303" pitchFamily="18" charset="0"/>
              <a:ea typeface="Times New Roman" panose="02020603050405020304" pitchFamily="18" charset="0"/>
            </a:endParaRPr>
          </a:p>
          <a:p>
            <a:pPr marL="800100" lvl="1" indent="-342900">
              <a:buFont typeface="Symbol" panose="05050102010706020507" pitchFamily="18" charset="2"/>
              <a:buChar char=""/>
            </a:pPr>
            <a:r>
              <a:rPr lang="en-US" sz="1400" dirty="0">
                <a:latin typeface="Georgia" panose="02040502050405020303" pitchFamily="18" charset="0"/>
                <a:ea typeface="Times New Roman" panose="02020603050405020304" pitchFamily="18" charset="0"/>
              </a:rPr>
              <a:t>Institution or Government Name / Name of Lab / Describe in-kind contributions / Covering Period</a:t>
            </a:r>
          </a:p>
          <a:p>
            <a:pPr marL="800100" lvl="1" indent="-342900">
              <a:buFont typeface="Symbol" panose="05050102010706020507" pitchFamily="18" charset="2"/>
              <a:buChar char=""/>
            </a:pPr>
            <a:r>
              <a:rPr lang="en-US" sz="1400" i="1" dirty="0">
                <a:solidFill>
                  <a:schemeClr val="accent1">
                    <a:lumMod val="75000"/>
                  </a:schemeClr>
                </a:solidFill>
                <a:latin typeface="Georgia" panose="02040502050405020303" pitchFamily="18" charset="0"/>
                <a:ea typeface="Times New Roman" panose="02020603050405020304" pitchFamily="18" charset="0"/>
              </a:rPr>
              <a:t>German Institute of Research / Gunther Stein Lab / work on university research grant while serving as adjunct professor </a:t>
            </a:r>
            <a:br>
              <a:rPr lang="en-US" sz="1400" i="1" dirty="0">
                <a:solidFill>
                  <a:schemeClr val="accent1">
                    <a:lumMod val="75000"/>
                  </a:schemeClr>
                </a:solidFill>
                <a:latin typeface="Georgia" panose="02040502050405020303" pitchFamily="18" charset="0"/>
                <a:ea typeface="Times New Roman" panose="02020603050405020304" pitchFamily="18" charset="0"/>
              </a:rPr>
            </a:br>
            <a:r>
              <a:rPr lang="en-US" sz="1400" i="1" dirty="0">
                <a:solidFill>
                  <a:schemeClr val="accent1">
                    <a:lumMod val="75000"/>
                  </a:schemeClr>
                </a:solidFill>
                <a:latin typeface="Georgia" panose="02040502050405020303" pitchFamily="18" charset="0"/>
                <a:ea typeface="Times New Roman" panose="02020603050405020304" pitchFamily="18" charset="0"/>
              </a:rPr>
              <a:t>cover period from July 1, 2019 to June 30, 2020</a:t>
            </a:r>
            <a:endParaRPr lang="en-US" sz="1400" dirty="0">
              <a:solidFill>
                <a:schemeClr val="accent1">
                  <a:lumMod val="75000"/>
                </a:schemeClr>
              </a:solidFill>
              <a:latin typeface="Georgia" panose="02040502050405020303" pitchFamily="18" charset="0"/>
              <a:ea typeface="Times New Roman" panose="02020603050405020304" pitchFamily="18" charset="0"/>
            </a:endParaRPr>
          </a:p>
          <a:p>
            <a:r>
              <a:rPr lang="en-US" sz="1400" dirty="0">
                <a:latin typeface="Georgia" panose="02040502050405020303" pitchFamily="18" charset="0"/>
                <a:ea typeface="Times New Roman" panose="02020603050405020304" pitchFamily="18" charset="0"/>
              </a:rPr>
              <a:t> </a:t>
            </a:r>
          </a:p>
          <a:p>
            <a:r>
              <a:rPr lang="en-US" sz="1400" b="1" u="sng" dirty="0">
                <a:latin typeface="Georgia" panose="02040502050405020303" pitchFamily="18" charset="0"/>
                <a:ea typeface="Times New Roman" panose="02020603050405020304" pitchFamily="18" charset="0"/>
              </a:rPr>
              <a:t>Post-doc, student, or visiting scholar supported by a foreign government or institution: </a:t>
            </a:r>
            <a:endParaRPr lang="en-US" sz="1400" dirty="0">
              <a:latin typeface="Georgia" panose="02040502050405020303" pitchFamily="18" charset="0"/>
              <a:ea typeface="Times New Roman" panose="02020603050405020304" pitchFamily="18" charset="0"/>
            </a:endParaRPr>
          </a:p>
          <a:p>
            <a:pPr marL="800100" lvl="1" indent="-342900">
              <a:buFont typeface="Symbol" panose="05050102010706020507" pitchFamily="18" charset="2"/>
              <a:buChar char=""/>
            </a:pPr>
            <a:r>
              <a:rPr lang="en-US" sz="1400" dirty="0">
                <a:latin typeface="Georgia" panose="02040502050405020303" pitchFamily="18" charset="0"/>
                <a:ea typeface="Times New Roman" panose="02020603050405020304" pitchFamily="18" charset="0"/>
              </a:rPr>
              <a:t>Institution or Government Name / Individual Name / Type / Calendar Month FTE</a:t>
            </a:r>
          </a:p>
          <a:p>
            <a:pPr marL="800100" lvl="1" indent="-342900">
              <a:buFont typeface="Symbol" panose="05050102010706020507" pitchFamily="18" charset="2"/>
              <a:buChar char=""/>
            </a:pPr>
            <a:r>
              <a:rPr lang="en-US" sz="1400" i="1" dirty="0">
                <a:solidFill>
                  <a:schemeClr val="accent1">
                    <a:lumMod val="75000"/>
                  </a:schemeClr>
                </a:solidFill>
                <a:latin typeface="Georgia" panose="02040502050405020303" pitchFamily="18" charset="0"/>
                <a:ea typeface="Times New Roman" panose="02020603050405020304" pitchFamily="18" charset="0"/>
              </a:rPr>
              <a:t>Pepper Potts, PhD / Visiting Scholar / University of Iceland / 6.00CM</a:t>
            </a:r>
            <a:endParaRPr lang="en-US" sz="1400" dirty="0">
              <a:solidFill>
                <a:schemeClr val="accent1">
                  <a:lumMod val="75000"/>
                </a:schemeClr>
              </a:solidFill>
              <a:latin typeface="Georgia" panose="02040502050405020303" pitchFamily="18" charset="0"/>
              <a:ea typeface="Times New Roman" panose="02020603050405020304" pitchFamily="18" charset="0"/>
            </a:endParaRPr>
          </a:p>
        </p:txBody>
      </p:sp>
    </p:spTree>
    <p:extLst>
      <p:ext uri="{BB962C8B-B14F-4D97-AF65-F5344CB8AC3E}">
        <p14:creationId xmlns:p14="http://schemas.microsoft.com/office/powerpoint/2010/main" val="2267893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3EB21B4-7869-4EC4-84F2-BBECE74E7266}"/>
              </a:ext>
            </a:extLst>
          </p:cNvPr>
          <p:cNvSpPr txBox="1"/>
          <p:nvPr/>
        </p:nvSpPr>
        <p:spPr>
          <a:xfrm>
            <a:off x="173182" y="239921"/>
            <a:ext cx="11845635" cy="749812"/>
          </a:xfrm>
          <a:prstGeom prst="rect">
            <a:avLst/>
          </a:prstGeom>
          <a:noFill/>
        </p:spPr>
        <p:txBody>
          <a:bodyPr wrap="square" lIns="36000" tIns="36000" rIns="36000" bIns="36000" rtlCol="0" anchor="t">
            <a:spAutoFit/>
          </a:bodyPr>
          <a:lstStyle/>
          <a:p>
            <a:pPr algn="ctr"/>
            <a:r>
              <a:rPr lang="en-US" sz="4400" b="1" dirty="0">
                <a:solidFill>
                  <a:schemeClr val="accent1">
                    <a:lumMod val="50000"/>
                  </a:schemeClr>
                </a:solidFill>
                <a:latin typeface="+mj-lt"/>
              </a:rPr>
              <a:t>WHAT TO INCLUDE </a:t>
            </a:r>
            <a:r>
              <a:rPr lang="en-US" sz="4400" b="1" dirty="0">
                <a:solidFill>
                  <a:schemeClr val="bg2">
                    <a:lumMod val="40000"/>
                    <a:lumOff val="60000"/>
                  </a:schemeClr>
                </a:solidFill>
                <a:latin typeface="+mj-lt"/>
              </a:rPr>
              <a:t>/</a:t>
            </a:r>
            <a:r>
              <a:rPr lang="en-US" sz="4400" b="1" dirty="0">
                <a:solidFill>
                  <a:schemeClr val="accent1"/>
                </a:solidFill>
                <a:latin typeface="+mj-lt"/>
              </a:rPr>
              <a:t> WHAT TO LEAVE OUT</a:t>
            </a:r>
            <a:endParaRPr lang="en-ID" sz="4400" b="1" dirty="0">
              <a:solidFill>
                <a:schemeClr val="accent1"/>
              </a:solidFill>
              <a:latin typeface="+mj-lt"/>
            </a:endParaRPr>
          </a:p>
        </p:txBody>
      </p:sp>
      <p:sp>
        <p:nvSpPr>
          <p:cNvPr id="15" name="Slide Number Placeholder 14">
            <a:extLst>
              <a:ext uri="{FF2B5EF4-FFF2-40B4-BE49-F238E27FC236}">
                <a16:creationId xmlns:a16="http://schemas.microsoft.com/office/drawing/2014/main" id="{6C78EC29-9227-45FC-B69B-6A4B2A20740A}"/>
              </a:ext>
            </a:extLst>
          </p:cNvPr>
          <p:cNvSpPr>
            <a:spLocks noGrp="1"/>
          </p:cNvSpPr>
          <p:nvPr>
            <p:ph type="sldNum" sz="quarter" idx="12"/>
          </p:nvPr>
        </p:nvSpPr>
        <p:spPr/>
        <p:txBody>
          <a:bodyPr/>
          <a:lstStyle/>
          <a:p>
            <a:pPr algn="ctr"/>
            <a:fld id="{B65C574E-6D64-4BBC-8C1F-6379E308C047}" type="slidenum">
              <a:rPr lang="en-ID" smtClean="0">
                <a:solidFill>
                  <a:schemeClr val="bg1"/>
                </a:solidFill>
              </a:rPr>
              <a:pPr algn="ctr"/>
              <a:t>26</a:t>
            </a:fld>
            <a:endParaRPr lang="en-ID">
              <a:solidFill>
                <a:schemeClr val="bg1"/>
              </a:solidFill>
            </a:endParaRPr>
          </a:p>
        </p:txBody>
      </p:sp>
      <p:sp>
        <p:nvSpPr>
          <p:cNvPr id="51" name="Circle: Hollow 50">
            <a:extLst>
              <a:ext uri="{FF2B5EF4-FFF2-40B4-BE49-F238E27FC236}">
                <a16:creationId xmlns:a16="http://schemas.microsoft.com/office/drawing/2014/main" id="{04236A0A-D876-4431-9D2B-292683B82724}"/>
              </a:ext>
            </a:extLst>
          </p:cNvPr>
          <p:cNvSpPr/>
          <p:nvPr/>
        </p:nvSpPr>
        <p:spPr>
          <a:xfrm>
            <a:off x="4000798" y="1454406"/>
            <a:ext cx="4190404" cy="4190404"/>
          </a:xfrm>
          <a:prstGeom prst="donut">
            <a:avLst>
              <a:gd name="adj" fmla="val 2584"/>
            </a:avLst>
          </a:prstGeom>
          <a:gradFill>
            <a:gsLst>
              <a:gs pos="77556">
                <a:srgbClr val="258AC1"/>
              </a:gs>
              <a:gs pos="2000">
                <a:srgbClr val="004C82"/>
              </a:gs>
              <a:gs pos="69000">
                <a:schemeClr val="accent4">
                  <a:lumMod val="97000"/>
                  <a:lumOff val="3000"/>
                </a:schemeClr>
              </a:gs>
              <a:gs pos="42000">
                <a:srgbClr val="37C2EB"/>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BF527C41-8E82-4D47-BB50-D4924B2C9A31}"/>
              </a:ext>
            </a:extLst>
          </p:cNvPr>
          <p:cNvSpPr/>
          <p:nvPr/>
        </p:nvSpPr>
        <p:spPr>
          <a:xfrm>
            <a:off x="4497564" y="1380244"/>
            <a:ext cx="781554" cy="781554"/>
          </a:xfrm>
          <a:prstGeom prst="ellipse">
            <a:avLst/>
          </a:prstGeom>
          <a:solidFill>
            <a:schemeClr val="bg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63EEBDB0-F1F0-4C40-8FAE-2EEB55EA9C4F}"/>
              </a:ext>
            </a:extLst>
          </p:cNvPr>
          <p:cNvSpPr/>
          <p:nvPr/>
        </p:nvSpPr>
        <p:spPr>
          <a:xfrm>
            <a:off x="4611739" y="1494419"/>
            <a:ext cx="553206" cy="553206"/>
          </a:xfrm>
          <a:prstGeom prst="ellipse">
            <a:avLst/>
          </a:prstGeom>
          <a:solidFill>
            <a:schemeClr val="accent1">
              <a:lumMod val="50000"/>
            </a:schemeClr>
          </a:solidFill>
          <a:ln w="28575">
            <a:solidFill>
              <a:schemeClr val="bg1"/>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675">
            <a:extLst>
              <a:ext uri="{FF2B5EF4-FFF2-40B4-BE49-F238E27FC236}">
                <a16:creationId xmlns:a16="http://schemas.microsoft.com/office/drawing/2014/main" id="{5EEE11FC-B8AF-4F4B-9CCA-BD89C6B6CA11}"/>
              </a:ext>
            </a:extLst>
          </p:cNvPr>
          <p:cNvSpPr>
            <a:spLocks/>
          </p:cNvSpPr>
          <p:nvPr/>
        </p:nvSpPr>
        <p:spPr bwMode="auto">
          <a:xfrm>
            <a:off x="4756806" y="1659215"/>
            <a:ext cx="263073" cy="223611"/>
          </a:xfrm>
          <a:custGeom>
            <a:avLst/>
            <a:gdLst>
              <a:gd name="T0" fmla="*/ 716 w 719"/>
              <a:gd name="T1" fmla="*/ 109 h 611"/>
              <a:gd name="T2" fmla="*/ 610 w 719"/>
              <a:gd name="T3" fmla="*/ 3 h 611"/>
              <a:gd name="T4" fmla="*/ 607 w 719"/>
              <a:gd name="T5" fmla="*/ 1 h 611"/>
              <a:gd name="T6" fmla="*/ 601 w 719"/>
              <a:gd name="T7" fmla="*/ 0 h 611"/>
              <a:gd name="T8" fmla="*/ 597 w 719"/>
              <a:gd name="T9" fmla="*/ 1 h 611"/>
              <a:gd name="T10" fmla="*/ 593 w 719"/>
              <a:gd name="T11" fmla="*/ 3 h 611"/>
              <a:gd name="T12" fmla="*/ 225 w 719"/>
              <a:gd name="T13" fmla="*/ 372 h 611"/>
              <a:gd name="T14" fmla="*/ 126 w 719"/>
              <a:gd name="T15" fmla="*/ 274 h 611"/>
              <a:gd name="T16" fmla="*/ 123 w 719"/>
              <a:gd name="T17" fmla="*/ 272 h 611"/>
              <a:gd name="T18" fmla="*/ 119 w 719"/>
              <a:gd name="T19" fmla="*/ 271 h 611"/>
              <a:gd name="T20" fmla="*/ 114 w 719"/>
              <a:gd name="T21" fmla="*/ 272 h 611"/>
              <a:gd name="T22" fmla="*/ 110 w 719"/>
              <a:gd name="T23" fmla="*/ 274 h 611"/>
              <a:gd name="T24" fmla="*/ 4 w 719"/>
              <a:gd name="T25" fmla="*/ 380 h 611"/>
              <a:gd name="T26" fmla="*/ 2 w 719"/>
              <a:gd name="T27" fmla="*/ 385 h 611"/>
              <a:gd name="T28" fmla="*/ 0 w 719"/>
              <a:gd name="T29" fmla="*/ 389 h 611"/>
              <a:gd name="T30" fmla="*/ 2 w 719"/>
              <a:gd name="T31" fmla="*/ 394 h 611"/>
              <a:gd name="T32" fmla="*/ 4 w 719"/>
              <a:gd name="T33" fmla="*/ 397 h 611"/>
              <a:gd name="T34" fmla="*/ 216 w 719"/>
              <a:gd name="T35" fmla="*/ 608 h 611"/>
              <a:gd name="T36" fmla="*/ 219 w 719"/>
              <a:gd name="T37" fmla="*/ 610 h 611"/>
              <a:gd name="T38" fmla="*/ 225 w 719"/>
              <a:gd name="T39" fmla="*/ 611 h 611"/>
              <a:gd name="T40" fmla="*/ 229 w 719"/>
              <a:gd name="T41" fmla="*/ 610 h 611"/>
              <a:gd name="T42" fmla="*/ 232 w 719"/>
              <a:gd name="T43" fmla="*/ 608 h 611"/>
              <a:gd name="T44" fmla="*/ 716 w 719"/>
              <a:gd name="T45" fmla="*/ 125 h 611"/>
              <a:gd name="T46" fmla="*/ 718 w 719"/>
              <a:gd name="T47" fmla="*/ 122 h 611"/>
              <a:gd name="T48" fmla="*/ 719 w 719"/>
              <a:gd name="T49" fmla="*/ 117 h 611"/>
              <a:gd name="T50" fmla="*/ 718 w 719"/>
              <a:gd name="T51" fmla="*/ 112 h 611"/>
              <a:gd name="T52" fmla="*/ 716 w 719"/>
              <a:gd name="T53" fmla="*/ 109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9" h="611">
                <a:moveTo>
                  <a:pt x="716" y="109"/>
                </a:moveTo>
                <a:lnTo>
                  <a:pt x="610" y="3"/>
                </a:lnTo>
                <a:lnTo>
                  <a:pt x="607" y="1"/>
                </a:lnTo>
                <a:lnTo>
                  <a:pt x="601" y="0"/>
                </a:lnTo>
                <a:lnTo>
                  <a:pt x="597" y="1"/>
                </a:lnTo>
                <a:lnTo>
                  <a:pt x="593" y="3"/>
                </a:lnTo>
                <a:lnTo>
                  <a:pt x="225" y="372"/>
                </a:lnTo>
                <a:lnTo>
                  <a:pt x="126" y="274"/>
                </a:lnTo>
                <a:lnTo>
                  <a:pt x="123" y="272"/>
                </a:lnTo>
                <a:lnTo>
                  <a:pt x="119" y="271"/>
                </a:lnTo>
                <a:lnTo>
                  <a:pt x="114" y="272"/>
                </a:lnTo>
                <a:lnTo>
                  <a:pt x="110" y="274"/>
                </a:lnTo>
                <a:lnTo>
                  <a:pt x="4" y="380"/>
                </a:lnTo>
                <a:lnTo>
                  <a:pt x="2" y="385"/>
                </a:lnTo>
                <a:lnTo>
                  <a:pt x="0" y="389"/>
                </a:lnTo>
                <a:lnTo>
                  <a:pt x="2" y="394"/>
                </a:lnTo>
                <a:lnTo>
                  <a:pt x="4" y="397"/>
                </a:lnTo>
                <a:lnTo>
                  <a:pt x="216" y="608"/>
                </a:lnTo>
                <a:lnTo>
                  <a:pt x="219" y="610"/>
                </a:lnTo>
                <a:lnTo>
                  <a:pt x="225" y="611"/>
                </a:lnTo>
                <a:lnTo>
                  <a:pt x="229" y="610"/>
                </a:lnTo>
                <a:lnTo>
                  <a:pt x="232" y="608"/>
                </a:lnTo>
                <a:lnTo>
                  <a:pt x="716" y="125"/>
                </a:lnTo>
                <a:lnTo>
                  <a:pt x="718" y="122"/>
                </a:lnTo>
                <a:lnTo>
                  <a:pt x="719" y="117"/>
                </a:lnTo>
                <a:lnTo>
                  <a:pt x="718" y="112"/>
                </a:lnTo>
                <a:lnTo>
                  <a:pt x="71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Oval 122">
            <a:extLst>
              <a:ext uri="{FF2B5EF4-FFF2-40B4-BE49-F238E27FC236}">
                <a16:creationId xmlns:a16="http://schemas.microsoft.com/office/drawing/2014/main" id="{9B4E77F1-01EA-40F0-BE6D-96AA98CD47C8}"/>
              </a:ext>
            </a:extLst>
          </p:cNvPr>
          <p:cNvSpPr/>
          <p:nvPr/>
        </p:nvSpPr>
        <p:spPr>
          <a:xfrm>
            <a:off x="6912882" y="1380244"/>
            <a:ext cx="781554" cy="781554"/>
          </a:xfrm>
          <a:prstGeom prst="ellipse">
            <a:avLst/>
          </a:prstGeom>
          <a:solidFill>
            <a:schemeClr val="bg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C7F153DE-0FEF-4C98-857A-29412B0A8C93}"/>
              </a:ext>
            </a:extLst>
          </p:cNvPr>
          <p:cNvSpPr/>
          <p:nvPr/>
        </p:nvSpPr>
        <p:spPr>
          <a:xfrm>
            <a:off x="7027056" y="1494419"/>
            <a:ext cx="553206" cy="553206"/>
          </a:xfrm>
          <a:prstGeom prst="ellipse">
            <a:avLst/>
          </a:prstGeom>
          <a:solidFill>
            <a:schemeClr val="accent1"/>
          </a:solidFill>
          <a:ln w="28575">
            <a:solidFill>
              <a:schemeClr val="bg1"/>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BA94240F-4572-4AE2-AFAD-CF13F94B8EED}"/>
              </a:ext>
            </a:extLst>
          </p:cNvPr>
          <p:cNvSpPr/>
          <p:nvPr/>
        </p:nvSpPr>
        <p:spPr>
          <a:xfrm>
            <a:off x="3715920" y="2565969"/>
            <a:ext cx="781554" cy="781554"/>
          </a:xfrm>
          <a:prstGeom prst="ellipse">
            <a:avLst/>
          </a:prstGeom>
          <a:solidFill>
            <a:schemeClr val="bg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0C6FB7BD-EA57-4340-B1F5-A13F08605D85}"/>
              </a:ext>
            </a:extLst>
          </p:cNvPr>
          <p:cNvSpPr/>
          <p:nvPr/>
        </p:nvSpPr>
        <p:spPr>
          <a:xfrm>
            <a:off x="3830095" y="2682652"/>
            <a:ext cx="553206" cy="553206"/>
          </a:xfrm>
          <a:prstGeom prst="ellipse">
            <a:avLst/>
          </a:prstGeom>
          <a:solidFill>
            <a:schemeClr val="accent1">
              <a:lumMod val="50000"/>
            </a:schemeClr>
          </a:solidFill>
          <a:ln w="28575">
            <a:solidFill>
              <a:schemeClr val="bg1"/>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675">
            <a:extLst>
              <a:ext uri="{FF2B5EF4-FFF2-40B4-BE49-F238E27FC236}">
                <a16:creationId xmlns:a16="http://schemas.microsoft.com/office/drawing/2014/main" id="{1E423C97-0144-4E95-B3F4-CCE651753FBA}"/>
              </a:ext>
            </a:extLst>
          </p:cNvPr>
          <p:cNvSpPr>
            <a:spLocks/>
          </p:cNvSpPr>
          <p:nvPr/>
        </p:nvSpPr>
        <p:spPr bwMode="auto">
          <a:xfrm>
            <a:off x="3975161" y="2847449"/>
            <a:ext cx="263073" cy="223611"/>
          </a:xfrm>
          <a:custGeom>
            <a:avLst/>
            <a:gdLst>
              <a:gd name="T0" fmla="*/ 716 w 719"/>
              <a:gd name="T1" fmla="*/ 109 h 611"/>
              <a:gd name="T2" fmla="*/ 610 w 719"/>
              <a:gd name="T3" fmla="*/ 3 h 611"/>
              <a:gd name="T4" fmla="*/ 607 w 719"/>
              <a:gd name="T5" fmla="*/ 1 h 611"/>
              <a:gd name="T6" fmla="*/ 601 w 719"/>
              <a:gd name="T7" fmla="*/ 0 h 611"/>
              <a:gd name="T8" fmla="*/ 597 w 719"/>
              <a:gd name="T9" fmla="*/ 1 h 611"/>
              <a:gd name="T10" fmla="*/ 593 w 719"/>
              <a:gd name="T11" fmla="*/ 3 h 611"/>
              <a:gd name="T12" fmla="*/ 225 w 719"/>
              <a:gd name="T13" fmla="*/ 372 h 611"/>
              <a:gd name="T14" fmla="*/ 126 w 719"/>
              <a:gd name="T15" fmla="*/ 274 h 611"/>
              <a:gd name="T16" fmla="*/ 123 w 719"/>
              <a:gd name="T17" fmla="*/ 272 h 611"/>
              <a:gd name="T18" fmla="*/ 119 w 719"/>
              <a:gd name="T19" fmla="*/ 271 h 611"/>
              <a:gd name="T20" fmla="*/ 114 w 719"/>
              <a:gd name="T21" fmla="*/ 272 h 611"/>
              <a:gd name="T22" fmla="*/ 110 w 719"/>
              <a:gd name="T23" fmla="*/ 274 h 611"/>
              <a:gd name="T24" fmla="*/ 4 w 719"/>
              <a:gd name="T25" fmla="*/ 380 h 611"/>
              <a:gd name="T26" fmla="*/ 2 w 719"/>
              <a:gd name="T27" fmla="*/ 385 h 611"/>
              <a:gd name="T28" fmla="*/ 0 w 719"/>
              <a:gd name="T29" fmla="*/ 389 h 611"/>
              <a:gd name="T30" fmla="*/ 2 w 719"/>
              <a:gd name="T31" fmla="*/ 394 h 611"/>
              <a:gd name="T32" fmla="*/ 4 w 719"/>
              <a:gd name="T33" fmla="*/ 397 h 611"/>
              <a:gd name="T34" fmla="*/ 216 w 719"/>
              <a:gd name="T35" fmla="*/ 608 h 611"/>
              <a:gd name="T36" fmla="*/ 219 w 719"/>
              <a:gd name="T37" fmla="*/ 610 h 611"/>
              <a:gd name="T38" fmla="*/ 225 w 719"/>
              <a:gd name="T39" fmla="*/ 611 h 611"/>
              <a:gd name="T40" fmla="*/ 229 w 719"/>
              <a:gd name="T41" fmla="*/ 610 h 611"/>
              <a:gd name="T42" fmla="*/ 232 w 719"/>
              <a:gd name="T43" fmla="*/ 608 h 611"/>
              <a:gd name="T44" fmla="*/ 716 w 719"/>
              <a:gd name="T45" fmla="*/ 125 h 611"/>
              <a:gd name="T46" fmla="*/ 718 w 719"/>
              <a:gd name="T47" fmla="*/ 122 h 611"/>
              <a:gd name="T48" fmla="*/ 719 w 719"/>
              <a:gd name="T49" fmla="*/ 117 h 611"/>
              <a:gd name="T50" fmla="*/ 718 w 719"/>
              <a:gd name="T51" fmla="*/ 112 h 611"/>
              <a:gd name="T52" fmla="*/ 716 w 719"/>
              <a:gd name="T53" fmla="*/ 109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9" h="611">
                <a:moveTo>
                  <a:pt x="716" y="109"/>
                </a:moveTo>
                <a:lnTo>
                  <a:pt x="610" y="3"/>
                </a:lnTo>
                <a:lnTo>
                  <a:pt x="607" y="1"/>
                </a:lnTo>
                <a:lnTo>
                  <a:pt x="601" y="0"/>
                </a:lnTo>
                <a:lnTo>
                  <a:pt x="597" y="1"/>
                </a:lnTo>
                <a:lnTo>
                  <a:pt x="593" y="3"/>
                </a:lnTo>
                <a:lnTo>
                  <a:pt x="225" y="372"/>
                </a:lnTo>
                <a:lnTo>
                  <a:pt x="126" y="274"/>
                </a:lnTo>
                <a:lnTo>
                  <a:pt x="123" y="272"/>
                </a:lnTo>
                <a:lnTo>
                  <a:pt x="119" y="271"/>
                </a:lnTo>
                <a:lnTo>
                  <a:pt x="114" y="272"/>
                </a:lnTo>
                <a:lnTo>
                  <a:pt x="110" y="274"/>
                </a:lnTo>
                <a:lnTo>
                  <a:pt x="4" y="380"/>
                </a:lnTo>
                <a:lnTo>
                  <a:pt x="2" y="385"/>
                </a:lnTo>
                <a:lnTo>
                  <a:pt x="0" y="389"/>
                </a:lnTo>
                <a:lnTo>
                  <a:pt x="2" y="394"/>
                </a:lnTo>
                <a:lnTo>
                  <a:pt x="4" y="397"/>
                </a:lnTo>
                <a:lnTo>
                  <a:pt x="216" y="608"/>
                </a:lnTo>
                <a:lnTo>
                  <a:pt x="219" y="610"/>
                </a:lnTo>
                <a:lnTo>
                  <a:pt x="225" y="611"/>
                </a:lnTo>
                <a:lnTo>
                  <a:pt x="229" y="610"/>
                </a:lnTo>
                <a:lnTo>
                  <a:pt x="232" y="608"/>
                </a:lnTo>
                <a:lnTo>
                  <a:pt x="716" y="125"/>
                </a:lnTo>
                <a:lnTo>
                  <a:pt x="718" y="122"/>
                </a:lnTo>
                <a:lnTo>
                  <a:pt x="719" y="117"/>
                </a:lnTo>
                <a:lnTo>
                  <a:pt x="718" y="112"/>
                </a:lnTo>
                <a:lnTo>
                  <a:pt x="71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Oval 116">
            <a:extLst>
              <a:ext uri="{FF2B5EF4-FFF2-40B4-BE49-F238E27FC236}">
                <a16:creationId xmlns:a16="http://schemas.microsoft.com/office/drawing/2014/main" id="{8CB3A9F5-CF4B-49BA-A240-E2D723A9CF1E}"/>
              </a:ext>
            </a:extLst>
          </p:cNvPr>
          <p:cNvSpPr/>
          <p:nvPr/>
        </p:nvSpPr>
        <p:spPr>
          <a:xfrm>
            <a:off x="7694527" y="2565969"/>
            <a:ext cx="781554" cy="781554"/>
          </a:xfrm>
          <a:prstGeom prst="ellipse">
            <a:avLst/>
          </a:prstGeom>
          <a:solidFill>
            <a:schemeClr val="bg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980A5F14-7ACF-4C9E-BA45-300CB11F216E}"/>
              </a:ext>
            </a:extLst>
          </p:cNvPr>
          <p:cNvSpPr/>
          <p:nvPr/>
        </p:nvSpPr>
        <p:spPr>
          <a:xfrm>
            <a:off x="7808702" y="2682652"/>
            <a:ext cx="553206" cy="553206"/>
          </a:xfrm>
          <a:prstGeom prst="ellipse">
            <a:avLst/>
          </a:prstGeom>
          <a:solidFill>
            <a:schemeClr val="accent1"/>
          </a:solidFill>
          <a:ln w="28575">
            <a:solidFill>
              <a:schemeClr val="bg1"/>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795">
            <a:extLst>
              <a:ext uri="{FF2B5EF4-FFF2-40B4-BE49-F238E27FC236}">
                <a16:creationId xmlns:a16="http://schemas.microsoft.com/office/drawing/2014/main" id="{EDC7D888-A99B-4F7F-B888-7FE9611A4320}"/>
              </a:ext>
            </a:extLst>
          </p:cNvPr>
          <p:cNvSpPr>
            <a:spLocks/>
          </p:cNvSpPr>
          <p:nvPr/>
        </p:nvSpPr>
        <p:spPr bwMode="auto">
          <a:xfrm>
            <a:off x="7942430" y="2817174"/>
            <a:ext cx="285750" cy="284163"/>
          </a:xfrm>
          <a:custGeom>
            <a:avLst/>
            <a:gdLst>
              <a:gd name="T0" fmla="*/ 513 w 719"/>
              <a:gd name="T1" fmla="*/ 358 h 717"/>
              <a:gd name="T2" fmla="*/ 716 w 719"/>
              <a:gd name="T3" fmla="*/ 156 h 717"/>
              <a:gd name="T4" fmla="*/ 718 w 719"/>
              <a:gd name="T5" fmla="*/ 152 h 717"/>
              <a:gd name="T6" fmla="*/ 719 w 719"/>
              <a:gd name="T7" fmla="*/ 148 h 717"/>
              <a:gd name="T8" fmla="*/ 718 w 719"/>
              <a:gd name="T9" fmla="*/ 143 h 717"/>
              <a:gd name="T10" fmla="*/ 716 w 719"/>
              <a:gd name="T11" fmla="*/ 140 h 717"/>
              <a:gd name="T12" fmla="*/ 580 w 719"/>
              <a:gd name="T13" fmla="*/ 3 h 717"/>
              <a:gd name="T14" fmla="*/ 576 w 719"/>
              <a:gd name="T15" fmla="*/ 0 h 717"/>
              <a:gd name="T16" fmla="*/ 571 w 719"/>
              <a:gd name="T17" fmla="*/ 0 h 717"/>
              <a:gd name="T18" fmla="*/ 567 w 719"/>
              <a:gd name="T19" fmla="*/ 0 h 717"/>
              <a:gd name="T20" fmla="*/ 562 w 719"/>
              <a:gd name="T21" fmla="*/ 3 h 717"/>
              <a:gd name="T22" fmla="*/ 359 w 719"/>
              <a:gd name="T23" fmla="*/ 206 h 717"/>
              <a:gd name="T24" fmla="*/ 157 w 719"/>
              <a:gd name="T25" fmla="*/ 3 h 717"/>
              <a:gd name="T26" fmla="*/ 153 w 719"/>
              <a:gd name="T27" fmla="*/ 0 h 717"/>
              <a:gd name="T28" fmla="*/ 148 w 719"/>
              <a:gd name="T29" fmla="*/ 0 h 717"/>
              <a:gd name="T30" fmla="*/ 144 w 719"/>
              <a:gd name="T31" fmla="*/ 0 h 717"/>
              <a:gd name="T32" fmla="*/ 139 w 719"/>
              <a:gd name="T33" fmla="*/ 3 h 717"/>
              <a:gd name="T34" fmla="*/ 4 w 719"/>
              <a:gd name="T35" fmla="*/ 140 h 717"/>
              <a:gd name="T36" fmla="*/ 1 w 719"/>
              <a:gd name="T37" fmla="*/ 143 h 717"/>
              <a:gd name="T38" fmla="*/ 0 w 719"/>
              <a:gd name="T39" fmla="*/ 148 h 717"/>
              <a:gd name="T40" fmla="*/ 1 w 719"/>
              <a:gd name="T41" fmla="*/ 152 h 717"/>
              <a:gd name="T42" fmla="*/ 4 w 719"/>
              <a:gd name="T43" fmla="*/ 156 h 717"/>
              <a:gd name="T44" fmla="*/ 207 w 719"/>
              <a:gd name="T45" fmla="*/ 358 h 717"/>
              <a:gd name="T46" fmla="*/ 4 w 719"/>
              <a:gd name="T47" fmla="*/ 562 h 717"/>
              <a:gd name="T48" fmla="*/ 1 w 719"/>
              <a:gd name="T49" fmla="*/ 566 h 717"/>
              <a:gd name="T50" fmla="*/ 0 w 719"/>
              <a:gd name="T51" fmla="*/ 570 h 717"/>
              <a:gd name="T52" fmla="*/ 1 w 719"/>
              <a:gd name="T53" fmla="*/ 575 h 717"/>
              <a:gd name="T54" fmla="*/ 4 w 719"/>
              <a:gd name="T55" fmla="*/ 579 h 717"/>
              <a:gd name="T56" fmla="*/ 139 w 719"/>
              <a:gd name="T57" fmla="*/ 714 h 717"/>
              <a:gd name="T58" fmla="*/ 144 w 719"/>
              <a:gd name="T59" fmla="*/ 717 h 717"/>
              <a:gd name="T60" fmla="*/ 148 w 719"/>
              <a:gd name="T61" fmla="*/ 717 h 717"/>
              <a:gd name="T62" fmla="*/ 153 w 719"/>
              <a:gd name="T63" fmla="*/ 717 h 717"/>
              <a:gd name="T64" fmla="*/ 157 w 719"/>
              <a:gd name="T65" fmla="*/ 714 h 717"/>
              <a:gd name="T66" fmla="*/ 359 w 719"/>
              <a:gd name="T67" fmla="*/ 512 h 717"/>
              <a:gd name="T68" fmla="*/ 562 w 719"/>
              <a:gd name="T69" fmla="*/ 714 h 717"/>
              <a:gd name="T70" fmla="*/ 567 w 719"/>
              <a:gd name="T71" fmla="*/ 717 h 717"/>
              <a:gd name="T72" fmla="*/ 571 w 719"/>
              <a:gd name="T73" fmla="*/ 717 h 717"/>
              <a:gd name="T74" fmla="*/ 576 w 719"/>
              <a:gd name="T75" fmla="*/ 717 h 717"/>
              <a:gd name="T76" fmla="*/ 580 w 719"/>
              <a:gd name="T77" fmla="*/ 714 h 717"/>
              <a:gd name="T78" fmla="*/ 716 w 719"/>
              <a:gd name="T79" fmla="*/ 579 h 717"/>
              <a:gd name="T80" fmla="*/ 718 w 719"/>
              <a:gd name="T81" fmla="*/ 575 h 717"/>
              <a:gd name="T82" fmla="*/ 719 w 719"/>
              <a:gd name="T83" fmla="*/ 570 h 717"/>
              <a:gd name="T84" fmla="*/ 718 w 719"/>
              <a:gd name="T85" fmla="*/ 566 h 717"/>
              <a:gd name="T86" fmla="*/ 716 w 719"/>
              <a:gd name="T87" fmla="*/ 562 h 717"/>
              <a:gd name="T88" fmla="*/ 513 w 719"/>
              <a:gd name="T89" fmla="*/ 358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9" h="717">
                <a:moveTo>
                  <a:pt x="513" y="358"/>
                </a:moveTo>
                <a:lnTo>
                  <a:pt x="716" y="156"/>
                </a:lnTo>
                <a:lnTo>
                  <a:pt x="718" y="152"/>
                </a:lnTo>
                <a:lnTo>
                  <a:pt x="719" y="148"/>
                </a:lnTo>
                <a:lnTo>
                  <a:pt x="718" y="143"/>
                </a:lnTo>
                <a:lnTo>
                  <a:pt x="716" y="140"/>
                </a:lnTo>
                <a:lnTo>
                  <a:pt x="580" y="3"/>
                </a:lnTo>
                <a:lnTo>
                  <a:pt x="576" y="0"/>
                </a:lnTo>
                <a:lnTo>
                  <a:pt x="571" y="0"/>
                </a:lnTo>
                <a:lnTo>
                  <a:pt x="567" y="0"/>
                </a:lnTo>
                <a:lnTo>
                  <a:pt x="562" y="3"/>
                </a:lnTo>
                <a:lnTo>
                  <a:pt x="359" y="206"/>
                </a:lnTo>
                <a:lnTo>
                  <a:pt x="157" y="3"/>
                </a:lnTo>
                <a:lnTo>
                  <a:pt x="153" y="0"/>
                </a:lnTo>
                <a:lnTo>
                  <a:pt x="148" y="0"/>
                </a:lnTo>
                <a:lnTo>
                  <a:pt x="144" y="0"/>
                </a:lnTo>
                <a:lnTo>
                  <a:pt x="139" y="3"/>
                </a:lnTo>
                <a:lnTo>
                  <a:pt x="4" y="140"/>
                </a:lnTo>
                <a:lnTo>
                  <a:pt x="1" y="143"/>
                </a:lnTo>
                <a:lnTo>
                  <a:pt x="0" y="148"/>
                </a:lnTo>
                <a:lnTo>
                  <a:pt x="1" y="152"/>
                </a:lnTo>
                <a:lnTo>
                  <a:pt x="4" y="156"/>
                </a:lnTo>
                <a:lnTo>
                  <a:pt x="207" y="358"/>
                </a:lnTo>
                <a:lnTo>
                  <a:pt x="4" y="562"/>
                </a:lnTo>
                <a:lnTo>
                  <a:pt x="1" y="566"/>
                </a:lnTo>
                <a:lnTo>
                  <a:pt x="0" y="570"/>
                </a:lnTo>
                <a:lnTo>
                  <a:pt x="1" y="575"/>
                </a:lnTo>
                <a:lnTo>
                  <a:pt x="4" y="579"/>
                </a:lnTo>
                <a:lnTo>
                  <a:pt x="139" y="714"/>
                </a:lnTo>
                <a:lnTo>
                  <a:pt x="144" y="717"/>
                </a:lnTo>
                <a:lnTo>
                  <a:pt x="148" y="717"/>
                </a:lnTo>
                <a:lnTo>
                  <a:pt x="153" y="717"/>
                </a:lnTo>
                <a:lnTo>
                  <a:pt x="157" y="714"/>
                </a:lnTo>
                <a:lnTo>
                  <a:pt x="359" y="512"/>
                </a:lnTo>
                <a:lnTo>
                  <a:pt x="562" y="714"/>
                </a:lnTo>
                <a:lnTo>
                  <a:pt x="567" y="717"/>
                </a:lnTo>
                <a:lnTo>
                  <a:pt x="571" y="717"/>
                </a:lnTo>
                <a:lnTo>
                  <a:pt x="576" y="717"/>
                </a:lnTo>
                <a:lnTo>
                  <a:pt x="580" y="714"/>
                </a:lnTo>
                <a:lnTo>
                  <a:pt x="716" y="579"/>
                </a:lnTo>
                <a:lnTo>
                  <a:pt x="718" y="575"/>
                </a:lnTo>
                <a:lnTo>
                  <a:pt x="719" y="570"/>
                </a:lnTo>
                <a:lnTo>
                  <a:pt x="718" y="566"/>
                </a:lnTo>
                <a:lnTo>
                  <a:pt x="716" y="562"/>
                </a:lnTo>
                <a:lnTo>
                  <a:pt x="513" y="35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Oval 113">
            <a:extLst>
              <a:ext uri="{FF2B5EF4-FFF2-40B4-BE49-F238E27FC236}">
                <a16:creationId xmlns:a16="http://schemas.microsoft.com/office/drawing/2014/main" id="{4D1273D4-5C6B-4D46-A96D-CEE51D04A691}"/>
              </a:ext>
            </a:extLst>
          </p:cNvPr>
          <p:cNvSpPr/>
          <p:nvPr/>
        </p:nvSpPr>
        <p:spPr>
          <a:xfrm>
            <a:off x="7694527" y="3751694"/>
            <a:ext cx="781554" cy="781554"/>
          </a:xfrm>
          <a:prstGeom prst="ellipse">
            <a:avLst/>
          </a:prstGeom>
          <a:solidFill>
            <a:schemeClr val="bg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9D2A9058-2C90-4759-8FE8-C3BA01E41C4A}"/>
              </a:ext>
            </a:extLst>
          </p:cNvPr>
          <p:cNvSpPr/>
          <p:nvPr/>
        </p:nvSpPr>
        <p:spPr>
          <a:xfrm>
            <a:off x="7808702" y="3865869"/>
            <a:ext cx="553206" cy="553206"/>
          </a:xfrm>
          <a:prstGeom prst="ellipse">
            <a:avLst/>
          </a:prstGeom>
          <a:solidFill>
            <a:schemeClr val="accent1"/>
          </a:solidFill>
          <a:ln w="28575">
            <a:solidFill>
              <a:schemeClr val="bg1"/>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B5C74852-3A6A-47DA-8228-C305A4DAD550}"/>
              </a:ext>
            </a:extLst>
          </p:cNvPr>
          <p:cNvSpPr/>
          <p:nvPr/>
        </p:nvSpPr>
        <p:spPr>
          <a:xfrm>
            <a:off x="3715920" y="3751694"/>
            <a:ext cx="781554" cy="781554"/>
          </a:xfrm>
          <a:prstGeom prst="ellipse">
            <a:avLst/>
          </a:prstGeom>
          <a:solidFill>
            <a:schemeClr val="bg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BAD9D5C0-5169-4B48-A492-DFDE773B71E1}"/>
              </a:ext>
            </a:extLst>
          </p:cNvPr>
          <p:cNvSpPr/>
          <p:nvPr/>
        </p:nvSpPr>
        <p:spPr>
          <a:xfrm>
            <a:off x="3830095" y="3865869"/>
            <a:ext cx="553206" cy="553206"/>
          </a:xfrm>
          <a:prstGeom prst="ellipse">
            <a:avLst/>
          </a:prstGeom>
          <a:solidFill>
            <a:schemeClr val="accent1">
              <a:lumMod val="50000"/>
            </a:schemeClr>
          </a:solidFill>
          <a:ln w="28575">
            <a:solidFill>
              <a:schemeClr val="bg1"/>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795">
            <a:extLst>
              <a:ext uri="{FF2B5EF4-FFF2-40B4-BE49-F238E27FC236}">
                <a16:creationId xmlns:a16="http://schemas.microsoft.com/office/drawing/2014/main" id="{DE1A2299-7159-4DCC-A039-7972B2416C07}"/>
              </a:ext>
            </a:extLst>
          </p:cNvPr>
          <p:cNvSpPr>
            <a:spLocks/>
          </p:cNvSpPr>
          <p:nvPr/>
        </p:nvSpPr>
        <p:spPr bwMode="auto">
          <a:xfrm>
            <a:off x="7942430" y="4000389"/>
            <a:ext cx="285750" cy="284163"/>
          </a:xfrm>
          <a:custGeom>
            <a:avLst/>
            <a:gdLst>
              <a:gd name="T0" fmla="*/ 513 w 719"/>
              <a:gd name="T1" fmla="*/ 358 h 717"/>
              <a:gd name="T2" fmla="*/ 716 w 719"/>
              <a:gd name="T3" fmla="*/ 156 h 717"/>
              <a:gd name="T4" fmla="*/ 718 w 719"/>
              <a:gd name="T5" fmla="*/ 152 h 717"/>
              <a:gd name="T6" fmla="*/ 719 w 719"/>
              <a:gd name="T7" fmla="*/ 148 h 717"/>
              <a:gd name="T8" fmla="*/ 718 w 719"/>
              <a:gd name="T9" fmla="*/ 143 h 717"/>
              <a:gd name="T10" fmla="*/ 716 w 719"/>
              <a:gd name="T11" fmla="*/ 140 h 717"/>
              <a:gd name="T12" fmla="*/ 580 w 719"/>
              <a:gd name="T13" fmla="*/ 3 h 717"/>
              <a:gd name="T14" fmla="*/ 576 w 719"/>
              <a:gd name="T15" fmla="*/ 0 h 717"/>
              <a:gd name="T16" fmla="*/ 571 w 719"/>
              <a:gd name="T17" fmla="*/ 0 h 717"/>
              <a:gd name="T18" fmla="*/ 567 w 719"/>
              <a:gd name="T19" fmla="*/ 0 h 717"/>
              <a:gd name="T20" fmla="*/ 562 w 719"/>
              <a:gd name="T21" fmla="*/ 3 h 717"/>
              <a:gd name="T22" fmla="*/ 359 w 719"/>
              <a:gd name="T23" fmla="*/ 206 h 717"/>
              <a:gd name="T24" fmla="*/ 157 w 719"/>
              <a:gd name="T25" fmla="*/ 3 h 717"/>
              <a:gd name="T26" fmla="*/ 153 w 719"/>
              <a:gd name="T27" fmla="*/ 0 h 717"/>
              <a:gd name="T28" fmla="*/ 148 w 719"/>
              <a:gd name="T29" fmla="*/ 0 h 717"/>
              <a:gd name="T30" fmla="*/ 144 w 719"/>
              <a:gd name="T31" fmla="*/ 0 h 717"/>
              <a:gd name="T32" fmla="*/ 139 w 719"/>
              <a:gd name="T33" fmla="*/ 3 h 717"/>
              <a:gd name="T34" fmla="*/ 4 w 719"/>
              <a:gd name="T35" fmla="*/ 140 h 717"/>
              <a:gd name="T36" fmla="*/ 1 w 719"/>
              <a:gd name="T37" fmla="*/ 143 h 717"/>
              <a:gd name="T38" fmla="*/ 0 w 719"/>
              <a:gd name="T39" fmla="*/ 148 h 717"/>
              <a:gd name="T40" fmla="*/ 1 w 719"/>
              <a:gd name="T41" fmla="*/ 152 h 717"/>
              <a:gd name="T42" fmla="*/ 4 w 719"/>
              <a:gd name="T43" fmla="*/ 156 h 717"/>
              <a:gd name="T44" fmla="*/ 207 w 719"/>
              <a:gd name="T45" fmla="*/ 358 h 717"/>
              <a:gd name="T46" fmla="*/ 4 w 719"/>
              <a:gd name="T47" fmla="*/ 562 h 717"/>
              <a:gd name="T48" fmla="*/ 1 w 719"/>
              <a:gd name="T49" fmla="*/ 566 h 717"/>
              <a:gd name="T50" fmla="*/ 0 w 719"/>
              <a:gd name="T51" fmla="*/ 570 h 717"/>
              <a:gd name="T52" fmla="*/ 1 w 719"/>
              <a:gd name="T53" fmla="*/ 575 h 717"/>
              <a:gd name="T54" fmla="*/ 4 w 719"/>
              <a:gd name="T55" fmla="*/ 579 h 717"/>
              <a:gd name="T56" fmla="*/ 139 w 719"/>
              <a:gd name="T57" fmla="*/ 714 h 717"/>
              <a:gd name="T58" fmla="*/ 144 w 719"/>
              <a:gd name="T59" fmla="*/ 717 h 717"/>
              <a:gd name="T60" fmla="*/ 148 w 719"/>
              <a:gd name="T61" fmla="*/ 717 h 717"/>
              <a:gd name="T62" fmla="*/ 153 w 719"/>
              <a:gd name="T63" fmla="*/ 717 h 717"/>
              <a:gd name="T64" fmla="*/ 157 w 719"/>
              <a:gd name="T65" fmla="*/ 714 h 717"/>
              <a:gd name="T66" fmla="*/ 359 w 719"/>
              <a:gd name="T67" fmla="*/ 512 h 717"/>
              <a:gd name="T68" fmla="*/ 562 w 719"/>
              <a:gd name="T69" fmla="*/ 714 h 717"/>
              <a:gd name="T70" fmla="*/ 567 w 719"/>
              <a:gd name="T71" fmla="*/ 717 h 717"/>
              <a:gd name="T72" fmla="*/ 571 w 719"/>
              <a:gd name="T73" fmla="*/ 717 h 717"/>
              <a:gd name="T74" fmla="*/ 576 w 719"/>
              <a:gd name="T75" fmla="*/ 717 h 717"/>
              <a:gd name="T76" fmla="*/ 580 w 719"/>
              <a:gd name="T77" fmla="*/ 714 h 717"/>
              <a:gd name="T78" fmla="*/ 716 w 719"/>
              <a:gd name="T79" fmla="*/ 579 h 717"/>
              <a:gd name="T80" fmla="*/ 718 w 719"/>
              <a:gd name="T81" fmla="*/ 575 h 717"/>
              <a:gd name="T82" fmla="*/ 719 w 719"/>
              <a:gd name="T83" fmla="*/ 570 h 717"/>
              <a:gd name="T84" fmla="*/ 718 w 719"/>
              <a:gd name="T85" fmla="*/ 566 h 717"/>
              <a:gd name="T86" fmla="*/ 716 w 719"/>
              <a:gd name="T87" fmla="*/ 562 h 717"/>
              <a:gd name="T88" fmla="*/ 513 w 719"/>
              <a:gd name="T89" fmla="*/ 358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9" h="717">
                <a:moveTo>
                  <a:pt x="513" y="358"/>
                </a:moveTo>
                <a:lnTo>
                  <a:pt x="716" y="156"/>
                </a:lnTo>
                <a:lnTo>
                  <a:pt x="718" y="152"/>
                </a:lnTo>
                <a:lnTo>
                  <a:pt x="719" y="148"/>
                </a:lnTo>
                <a:lnTo>
                  <a:pt x="718" y="143"/>
                </a:lnTo>
                <a:lnTo>
                  <a:pt x="716" y="140"/>
                </a:lnTo>
                <a:lnTo>
                  <a:pt x="580" y="3"/>
                </a:lnTo>
                <a:lnTo>
                  <a:pt x="576" y="0"/>
                </a:lnTo>
                <a:lnTo>
                  <a:pt x="571" y="0"/>
                </a:lnTo>
                <a:lnTo>
                  <a:pt x="567" y="0"/>
                </a:lnTo>
                <a:lnTo>
                  <a:pt x="562" y="3"/>
                </a:lnTo>
                <a:lnTo>
                  <a:pt x="359" y="206"/>
                </a:lnTo>
                <a:lnTo>
                  <a:pt x="157" y="3"/>
                </a:lnTo>
                <a:lnTo>
                  <a:pt x="153" y="0"/>
                </a:lnTo>
                <a:lnTo>
                  <a:pt x="148" y="0"/>
                </a:lnTo>
                <a:lnTo>
                  <a:pt x="144" y="0"/>
                </a:lnTo>
                <a:lnTo>
                  <a:pt x="139" y="3"/>
                </a:lnTo>
                <a:lnTo>
                  <a:pt x="4" y="140"/>
                </a:lnTo>
                <a:lnTo>
                  <a:pt x="1" y="143"/>
                </a:lnTo>
                <a:lnTo>
                  <a:pt x="0" y="148"/>
                </a:lnTo>
                <a:lnTo>
                  <a:pt x="1" y="152"/>
                </a:lnTo>
                <a:lnTo>
                  <a:pt x="4" y="156"/>
                </a:lnTo>
                <a:lnTo>
                  <a:pt x="207" y="358"/>
                </a:lnTo>
                <a:lnTo>
                  <a:pt x="4" y="562"/>
                </a:lnTo>
                <a:lnTo>
                  <a:pt x="1" y="566"/>
                </a:lnTo>
                <a:lnTo>
                  <a:pt x="0" y="570"/>
                </a:lnTo>
                <a:lnTo>
                  <a:pt x="1" y="575"/>
                </a:lnTo>
                <a:lnTo>
                  <a:pt x="4" y="579"/>
                </a:lnTo>
                <a:lnTo>
                  <a:pt x="139" y="714"/>
                </a:lnTo>
                <a:lnTo>
                  <a:pt x="144" y="717"/>
                </a:lnTo>
                <a:lnTo>
                  <a:pt x="148" y="717"/>
                </a:lnTo>
                <a:lnTo>
                  <a:pt x="153" y="717"/>
                </a:lnTo>
                <a:lnTo>
                  <a:pt x="157" y="714"/>
                </a:lnTo>
                <a:lnTo>
                  <a:pt x="359" y="512"/>
                </a:lnTo>
                <a:lnTo>
                  <a:pt x="562" y="714"/>
                </a:lnTo>
                <a:lnTo>
                  <a:pt x="567" y="717"/>
                </a:lnTo>
                <a:lnTo>
                  <a:pt x="571" y="717"/>
                </a:lnTo>
                <a:lnTo>
                  <a:pt x="576" y="717"/>
                </a:lnTo>
                <a:lnTo>
                  <a:pt x="580" y="714"/>
                </a:lnTo>
                <a:lnTo>
                  <a:pt x="716" y="579"/>
                </a:lnTo>
                <a:lnTo>
                  <a:pt x="718" y="575"/>
                </a:lnTo>
                <a:lnTo>
                  <a:pt x="719" y="570"/>
                </a:lnTo>
                <a:lnTo>
                  <a:pt x="718" y="566"/>
                </a:lnTo>
                <a:lnTo>
                  <a:pt x="716" y="562"/>
                </a:lnTo>
                <a:lnTo>
                  <a:pt x="513" y="35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Oval 107">
            <a:extLst>
              <a:ext uri="{FF2B5EF4-FFF2-40B4-BE49-F238E27FC236}">
                <a16:creationId xmlns:a16="http://schemas.microsoft.com/office/drawing/2014/main" id="{797ABD9A-6EA2-4154-96E2-E28D2550C0EE}"/>
              </a:ext>
            </a:extLst>
          </p:cNvPr>
          <p:cNvSpPr/>
          <p:nvPr/>
        </p:nvSpPr>
        <p:spPr>
          <a:xfrm>
            <a:off x="6912882" y="4937418"/>
            <a:ext cx="781554" cy="781554"/>
          </a:xfrm>
          <a:prstGeom prst="ellipse">
            <a:avLst/>
          </a:prstGeom>
          <a:solidFill>
            <a:schemeClr val="bg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538E142-73B5-41CC-A56E-EF22F977DC21}"/>
              </a:ext>
            </a:extLst>
          </p:cNvPr>
          <p:cNvSpPr/>
          <p:nvPr/>
        </p:nvSpPr>
        <p:spPr>
          <a:xfrm>
            <a:off x="7027056" y="5051592"/>
            <a:ext cx="553206" cy="553206"/>
          </a:xfrm>
          <a:prstGeom prst="ellipse">
            <a:avLst/>
          </a:prstGeom>
          <a:solidFill>
            <a:schemeClr val="accent1"/>
          </a:solidFill>
          <a:ln w="28575">
            <a:solidFill>
              <a:schemeClr val="bg1"/>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DCB8652-F0AC-458E-BEB4-D9048F05040E}"/>
              </a:ext>
            </a:extLst>
          </p:cNvPr>
          <p:cNvSpPr/>
          <p:nvPr/>
        </p:nvSpPr>
        <p:spPr>
          <a:xfrm>
            <a:off x="4497564" y="4937418"/>
            <a:ext cx="781554" cy="781554"/>
          </a:xfrm>
          <a:prstGeom prst="ellipse">
            <a:avLst/>
          </a:prstGeom>
          <a:solidFill>
            <a:schemeClr val="bg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D1A8603-CBAC-406B-92EA-4F4AAFEE8140}"/>
              </a:ext>
            </a:extLst>
          </p:cNvPr>
          <p:cNvSpPr/>
          <p:nvPr/>
        </p:nvSpPr>
        <p:spPr>
          <a:xfrm>
            <a:off x="4611739" y="5051592"/>
            <a:ext cx="553206" cy="553206"/>
          </a:xfrm>
          <a:prstGeom prst="ellipse">
            <a:avLst/>
          </a:prstGeom>
          <a:solidFill>
            <a:schemeClr val="accent1">
              <a:lumMod val="50000"/>
            </a:schemeClr>
          </a:solidFill>
          <a:ln w="28575">
            <a:solidFill>
              <a:schemeClr val="bg1"/>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1795">
            <a:extLst>
              <a:ext uri="{FF2B5EF4-FFF2-40B4-BE49-F238E27FC236}">
                <a16:creationId xmlns:a16="http://schemas.microsoft.com/office/drawing/2014/main" id="{116B2EC6-20F6-4F9A-B0C2-FE01B1DA9171}"/>
              </a:ext>
            </a:extLst>
          </p:cNvPr>
          <p:cNvSpPr>
            <a:spLocks/>
          </p:cNvSpPr>
          <p:nvPr/>
        </p:nvSpPr>
        <p:spPr bwMode="auto">
          <a:xfrm>
            <a:off x="7167469" y="5196003"/>
            <a:ext cx="285750" cy="284163"/>
          </a:xfrm>
          <a:custGeom>
            <a:avLst/>
            <a:gdLst>
              <a:gd name="T0" fmla="*/ 513 w 719"/>
              <a:gd name="T1" fmla="*/ 358 h 717"/>
              <a:gd name="T2" fmla="*/ 716 w 719"/>
              <a:gd name="T3" fmla="*/ 156 h 717"/>
              <a:gd name="T4" fmla="*/ 718 w 719"/>
              <a:gd name="T5" fmla="*/ 152 h 717"/>
              <a:gd name="T6" fmla="*/ 719 w 719"/>
              <a:gd name="T7" fmla="*/ 148 h 717"/>
              <a:gd name="T8" fmla="*/ 718 w 719"/>
              <a:gd name="T9" fmla="*/ 143 h 717"/>
              <a:gd name="T10" fmla="*/ 716 w 719"/>
              <a:gd name="T11" fmla="*/ 140 h 717"/>
              <a:gd name="T12" fmla="*/ 580 w 719"/>
              <a:gd name="T13" fmla="*/ 3 h 717"/>
              <a:gd name="T14" fmla="*/ 576 w 719"/>
              <a:gd name="T15" fmla="*/ 0 h 717"/>
              <a:gd name="T16" fmla="*/ 571 w 719"/>
              <a:gd name="T17" fmla="*/ 0 h 717"/>
              <a:gd name="T18" fmla="*/ 567 w 719"/>
              <a:gd name="T19" fmla="*/ 0 h 717"/>
              <a:gd name="T20" fmla="*/ 562 w 719"/>
              <a:gd name="T21" fmla="*/ 3 h 717"/>
              <a:gd name="T22" fmla="*/ 359 w 719"/>
              <a:gd name="T23" fmla="*/ 206 h 717"/>
              <a:gd name="T24" fmla="*/ 157 w 719"/>
              <a:gd name="T25" fmla="*/ 3 h 717"/>
              <a:gd name="T26" fmla="*/ 153 w 719"/>
              <a:gd name="T27" fmla="*/ 0 h 717"/>
              <a:gd name="T28" fmla="*/ 148 w 719"/>
              <a:gd name="T29" fmla="*/ 0 h 717"/>
              <a:gd name="T30" fmla="*/ 144 w 719"/>
              <a:gd name="T31" fmla="*/ 0 h 717"/>
              <a:gd name="T32" fmla="*/ 139 w 719"/>
              <a:gd name="T33" fmla="*/ 3 h 717"/>
              <a:gd name="T34" fmla="*/ 4 w 719"/>
              <a:gd name="T35" fmla="*/ 140 h 717"/>
              <a:gd name="T36" fmla="*/ 1 w 719"/>
              <a:gd name="T37" fmla="*/ 143 h 717"/>
              <a:gd name="T38" fmla="*/ 0 w 719"/>
              <a:gd name="T39" fmla="*/ 148 h 717"/>
              <a:gd name="T40" fmla="*/ 1 w 719"/>
              <a:gd name="T41" fmla="*/ 152 h 717"/>
              <a:gd name="T42" fmla="*/ 4 w 719"/>
              <a:gd name="T43" fmla="*/ 156 h 717"/>
              <a:gd name="T44" fmla="*/ 207 w 719"/>
              <a:gd name="T45" fmla="*/ 358 h 717"/>
              <a:gd name="T46" fmla="*/ 4 w 719"/>
              <a:gd name="T47" fmla="*/ 562 h 717"/>
              <a:gd name="T48" fmla="*/ 1 w 719"/>
              <a:gd name="T49" fmla="*/ 566 h 717"/>
              <a:gd name="T50" fmla="*/ 0 w 719"/>
              <a:gd name="T51" fmla="*/ 570 h 717"/>
              <a:gd name="T52" fmla="*/ 1 w 719"/>
              <a:gd name="T53" fmla="*/ 575 h 717"/>
              <a:gd name="T54" fmla="*/ 4 w 719"/>
              <a:gd name="T55" fmla="*/ 579 h 717"/>
              <a:gd name="T56" fmla="*/ 139 w 719"/>
              <a:gd name="T57" fmla="*/ 714 h 717"/>
              <a:gd name="T58" fmla="*/ 144 w 719"/>
              <a:gd name="T59" fmla="*/ 717 h 717"/>
              <a:gd name="T60" fmla="*/ 148 w 719"/>
              <a:gd name="T61" fmla="*/ 717 h 717"/>
              <a:gd name="T62" fmla="*/ 153 w 719"/>
              <a:gd name="T63" fmla="*/ 717 h 717"/>
              <a:gd name="T64" fmla="*/ 157 w 719"/>
              <a:gd name="T65" fmla="*/ 714 h 717"/>
              <a:gd name="T66" fmla="*/ 359 w 719"/>
              <a:gd name="T67" fmla="*/ 512 h 717"/>
              <a:gd name="T68" fmla="*/ 562 w 719"/>
              <a:gd name="T69" fmla="*/ 714 h 717"/>
              <a:gd name="T70" fmla="*/ 567 w 719"/>
              <a:gd name="T71" fmla="*/ 717 h 717"/>
              <a:gd name="T72" fmla="*/ 571 w 719"/>
              <a:gd name="T73" fmla="*/ 717 h 717"/>
              <a:gd name="T74" fmla="*/ 576 w 719"/>
              <a:gd name="T75" fmla="*/ 717 h 717"/>
              <a:gd name="T76" fmla="*/ 580 w 719"/>
              <a:gd name="T77" fmla="*/ 714 h 717"/>
              <a:gd name="T78" fmla="*/ 716 w 719"/>
              <a:gd name="T79" fmla="*/ 579 h 717"/>
              <a:gd name="T80" fmla="*/ 718 w 719"/>
              <a:gd name="T81" fmla="*/ 575 h 717"/>
              <a:gd name="T82" fmla="*/ 719 w 719"/>
              <a:gd name="T83" fmla="*/ 570 h 717"/>
              <a:gd name="T84" fmla="*/ 718 w 719"/>
              <a:gd name="T85" fmla="*/ 566 h 717"/>
              <a:gd name="T86" fmla="*/ 716 w 719"/>
              <a:gd name="T87" fmla="*/ 562 h 717"/>
              <a:gd name="T88" fmla="*/ 513 w 719"/>
              <a:gd name="T89" fmla="*/ 358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9" h="717">
                <a:moveTo>
                  <a:pt x="513" y="358"/>
                </a:moveTo>
                <a:lnTo>
                  <a:pt x="716" y="156"/>
                </a:lnTo>
                <a:lnTo>
                  <a:pt x="718" y="152"/>
                </a:lnTo>
                <a:lnTo>
                  <a:pt x="719" y="148"/>
                </a:lnTo>
                <a:lnTo>
                  <a:pt x="718" y="143"/>
                </a:lnTo>
                <a:lnTo>
                  <a:pt x="716" y="140"/>
                </a:lnTo>
                <a:lnTo>
                  <a:pt x="580" y="3"/>
                </a:lnTo>
                <a:lnTo>
                  <a:pt x="576" y="0"/>
                </a:lnTo>
                <a:lnTo>
                  <a:pt x="571" y="0"/>
                </a:lnTo>
                <a:lnTo>
                  <a:pt x="567" y="0"/>
                </a:lnTo>
                <a:lnTo>
                  <a:pt x="562" y="3"/>
                </a:lnTo>
                <a:lnTo>
                  <a:pt x="359" y="206"/>
                </a:lnTo>
                <a:lnTo>
                  <a:pt x="157" y="3"/>
                </a:lnTo>
                <a:lnTo>
                  <a:pt x="153" y="0"/>
                </a:lnTo>
                <a:lnTo>
                  <a:pt x="148" y="0"/>
                </a:lnTo>
                <a:lnTo>
                  <a:pt x="144" y="0"/>
                </a:lnTo>
                <a:lnTo>
                  <a:pt x="139" y="3"/>
                </a:lnTo>
                <a:lnTo>
                  <a:pt x="4" y="140"/>
                </a:lnTo>
                <a:lnTo>
                  <a:pt x="1" y="143"/>
                </a:lnTo>
                <a:lnTo>
                  <a:pt x="0" y="148"/>
                </a:lnTo>
                <a:lnTo>
                  <a:pt x="1" y="152"/>
                </a:lnTo>
                <a:lnTo>
                  <a:pt x="4" y="156"/>
                </a:lnTo>
                <a:lnTo>
                  <a:pt x="207" y="358"/>
                </a:lnTo>
                <a:lnTo>
                  <a:pt x="4" y="562"/>
                </a:lnTo>
                <a:lnTo>
                  <a:pt x="1" y="566"/>
                </a:lnTo>
                <a:lnTo>
                  <a:pt x="0" y="570"/>
                </a:lnTo>
                <a:lnTo>
                  <a:pt x="1" y="575"/>
                </a:lnTo>
                <a:lnTo>
                  <a:pt x="4" y="579"/>
                </a:lnTo>
                <a:lnTo>
                  <a:pt x="139" y="714"/>
                </a:lnTo>
                <a:lnTo>
                  <a:pt x="144" y="717"/>
                </a:lnTo>
                <a:lnTo>
                  <a:pt x="148" y="717"/>
                </a:lnTo>
                <a:lnTo>
                  <a:pt x="153" y="717"/>
                </a:lnTo>
                <a:lnTo>
                  <a:pt x="157" y="714"/>
                </a:lnTo>
                <a:lnTo>
                  <a:pt x="359" y="512"/>
                </a:lnTo>
                <a:lnTo>
                  <a:pt x="562" y="714"/>
                </a:lnTo>
                <a:lnTo>
                  <a:pt x="567" y="717"/>
                </a:lnTo>
                <a:lnTo>
                  <a:pt x="571" y="717"/>
                </a:lnTo>
                <a:lnTo>
                  <a:pt x="576" y="717"/>
                </a:lnTo>
                <a:lnTo>
                  <a:pt x="580" y="714"/>
                </a:lnTo>
                <a:lnTo>
                  <a:pt x="716" y="579"/>
                </a:lnTo>
                <a:lnTo>
                  <a:pt x="718" y="575"/>
                </a:lnTo>
                <a:lnTo>
                  <a:pt x="719" y="570"/>
                </a:lnTo>
                <a:lnTo>
                  <a:pt x="718" y="566"/>
                </a:lnTo>
                <a:lnTo>
                  <a:pt x="716" y="562"/>
                </a:lnTo>
                <a:lnTo>
                  <a:pt x="513" y="35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Rectangle 60">
            <a:extLst>
              <a:ext uri="{FF2B5EF4-FFF2-40B4-BE49-F238E27FC236}">
                <a16:creationId xmlns:a16="http://schemas.microsoft.com/office/drawing/2014/main" id="{DE66B33E-CEB5-4734-9203-2E4B9EC899C2}"/>
              </a:ext>
            </a:extLst>
          </p:cNvPr>
          <p:cNvSpPr/>
          <p:nvPr>
            <p:custDataLst>
              <p:tags r:id="rId1"/>
            </p:custDataLst>
          </p:nvPr>
        </p:nvSpPr>
        <p:spPr>
          <a:xfrm>
            <a:off x="1095490" y="1509409"/>
            <a:ext cx="3324893" cy="523220"/>
          </a:xfrm>
          <a:prstGeom prst="rect">
            <a:avLst/>
          </a:prstGeom>
        </p:spPr>
        <p:txBody>
          <a:bodyPr wrap="square" anchor="ctr">
            <a:spAutoFit/>
          </a:bodyPr>
          <a:lstStyle/>
          <a:p>
            <a:pPr algn="r"/>
            <a:r>
              <a:rPr lang="en-US" sz="1400">
                <a:solidFill>
                  <a:schemeClr val="accent1">
                    <a:lumMod val="50000"/>
                  </a:schemeClr>
                </a:solidFill>
              </a:rPr>
              <a:t> Financial support for laboratory personnel</a:t>
            </a:r>
          </a:p>
        </p:txBody>
      </p:sp>
      <p:sp>
        <p:nvSpPr>
          <p:cNvPr id="62" name="Rectangle 61">
            <a:extLst>
              <a:ext uri="{FF2B5EF4-FFF2-40B4-BE49-F238E27FC236}">
                <a16:creationId xmlns:a16="http://schemas.microsoft.com/office/drawing/2014/main" id="{98D0AE85-EB60-44BF-9333-918C99452348}"/>
              </a:ext>
            </a:extLst>
          </p:cNvPr>
          <p:cNvSpPr/>
          <p:nvPr>
            <p:custDataLst>
              <p:tags r:id="rId2"/>
            </p:custDataLst>
          </p:nvPr>
        </p:nvSpPr>
        <p:spPr>
          <a:xfrm>
            <a:off x="7771617" y="1451254"/>
            <a:ext cx="3324893" cy="738664"/>
          </a:xfrm>
          <a:prstGeom prst="rect">
            <a:avLst/>
          </a:prstGeom>
        </p:spPr>
        <p:txBody>
          <a:bodyPr wrap="square" anchor="ctr">
            <a:spAutoFit/>
          </a:bodyPr>
          <a:lstStyle/>
          <a:p>
            <a:r>
              <a:rPr lang="en-US" sz="1400">
                <a:solidFill>
                  <a:schemeClr val="accent1"/>
                </a:solidFill>
              </a:rPr>
              <a:t>Core facilities or shared equipment that is made broadly available (belongs in Facilities and Other Resources)</a:t>
            </a:r>
          </a:p>
        </p:txBody>
      </p:sp>
      <p:sp>
        <p:nvSpPr>
          <p:cNvPr id="63" name="Rectangle 62">
            <a:extLst>
              <a:ext uri="{FF2B5EF4-FFF2-40B4-BE49-F238E27FC236}">
                <a16:creationId xmlns:a16="http://schemas.microsoft.com/office/drawing/2014/main" id="{AAE900FD-59E3-4AE1-9D53-7E161337552C}"/>
              </a:ext>
            </a:extLst>
          </p:cNvPr>
          <p:cNvSpPr/>
          <p:nvPr>
            <p:custDataLst>
              <p:tags r:id="rId3"/>
            </p:custDataLst>
          </p:nvPr>
        </p:nvSpPr>
        <p:spPr>
          <a:xfrm>
            <a:off x="7942430" y="4791831"/>
            <a:ext cx="3324893" cy="954107"/>
          </a:xfrm>
          <a:prstGeom prst="rect">
            <a:avLst/>
          </a:prstGeom>
        </p:spPr>
        <p:txBody>
          <a:bodyPr wrap="square" anchor="ctr">
            <a:spAutoFit/>
          </a:bodyPr>
          <a:lstStyle/>
          <a:p>
            <a:r>
              <a:rPr lang="en-US" sz="1400" dirty="0">
                <a:solidFill>
                  <a:schemeClr val="accent1"/>
                </a:solidFill>
              </a:rPr>
              <a:t>Internal CHOP start-up funds (However DO include internal competition such as </a:t>
            </a:r>
            <a:r>
              <a:rPr lang="en-US" sz="1400" dirty="0" err="1">
                <a:solidFill>
                  <a:schemeClr val="accent1"/>
                </a:solidFill>
              </a:rPr>
              <a:t>Foerderer</a:t>
            </a:r>
            <a:r>
              <a:rPr lang="en-US" sz="1400" dirty="0">
                <a:solidFill>
                  <a:schemeClr val="accent1"/>
                </a:solidFill>
              </a:rPr>
              <a:t> Awards if there is measurable effort)</a:t>
            </a:r>
          </a:p>
        </p:txBody>
      </p:sp>
      <p:sp>
        <p:nvSpPr>
          <p:cNvPr id="64" name="Rectangle 63">
            <a:extLst>
              <a:ext uri="{FF2B5EF4-FFF2-40B4-BE49-F238E27FC236}">
                <a16:creationId xmlns:a16="http://schemas.microsoft.com/office/drawing/2014/main" id="{3F6DA077-9410-40A6-80FD-7E67587DA918}"/>
              </a:ext>
            </a:extLst>
          </p:cNvPr>
          <p:cNvSpPr/>
          <p:nvPr>
            <p:custDataLst>
              <p:tags r:id="rId4"/>
            </p:custDataLst>
          </p:nvPr>
        </p:nvSpPr>
        <p:spPr>
          <a:xfrm>
            <a:off x="879388" y="4851142"/>
            <a:ext cx="3540996" cy="954107"/>
          </a:xfrm>
          <a:prstGeom prst="rect">
            <a:avLst/>
          </a:prstGeom>
        </p:spPr>
        <p:txBody>
          <a:bodyPr wrap="square" anchor="ctr">
            <a:spAutoFit/>
          </a:bodyPr>
          <a:lstStyle/>
          <a:p>
            <a:pPr algn="r"/>
            <a:r>
              <a:rPr lang="en-US" sz="1400" dirty="0">
                <a:solidFill>
                  <a:schemeClr val="accent1">
                    <a:lumMod val="50000"/>
                  </a:schemeClr>
                </a:solidFill>
              </a:rPr>
              <a:t>In-Kind contributions of office/laboratory space, equipment, supplies, or employees or students supported by an outside source.</a:t>
            </a:r>
          </a:p>
        </p:txBody>
      </p:sp>
      <p:sp>
        <p:nvSpPr>
          <p:cNvPr id="65" name="Rectangle 64">
            <a:extLst>
              <a:ext uri="{FF2B5EF4-FFF2-40B4-BE49-F238E27FC236}">
                <a16:creationId xmlns:a16="http://schemas.microsoft.com/office/drawing/2014/main" id="{519F8466-9E68-4A53-8659-FFD83E050135}"/>
              </a:ext>
            </a:extLst>
          </p:cNvPr>
          <p:cNvSpPr/>
          <p:nvPr>
            <p:custDataLst>
              <p:tags r:id="rId5"/>
            </p:custDataLst>
          </p:nvPr>
        </p:nvSpPr>
        <p:spPr>
          <a:xfrm>
            <a:off x="8678395" y="3804975"/>
            <a:ext cx="2309973" cy="523220"/>
          </a:xfrm>
          <a:prstGeom prst="rect">
            <a:avLst/>
          </a:prstGeom>
        </p:spPr>
        <p:txBody>
          <a:bodyPr wrap="square" anchor="ctr">
            <a:spAutoFit/>
          </a:bodyPr>
          <a:lstStyle/>
          <a:p>
            <a:r>
              <a:rPr lang="en-US" sz="1400" dirty="0">
                <a:solidFill>
                  <a:schemeClr val="accent1"/>
                </a:solidFill>
              </a:rPr>
              <a:t>Non-research related consulting activities</a:t>
            </a:r>
          </a:p>
        </p:txBody>
      </p:sp>
      <p:sp>
        <p:nvSpPr>
          <p:cNvPr id="66" name="Rectangle 65">
            <a:extLst>
              <a:ext uri="{FF2B5EF4-FFF2-40B4-BE49-F238E27FC236}">
                <a16:creationId xmlns:a16="http://schemas.microsoft.com/office/drawing/2014/main" id="{8259AC57-9E02-42CD-89DB-97F838AEAEBC}"/>
              </a:ext>
            </a:extLst>
          </p:cNvPr>
          <p:cNvSpPr/>
          <p:nvPr>
            <p:custDataLst>
              <p:tags r:id="rId6"/>
            </p:custDataLst>
          </p:nvPr>
        </p:nvSpPr>
        <p:spPr>
          <a:xfrm>
            <a:off x="8674150" y="2589476"/>
            <a:ext cx="2714105" cy="523220"/>
          </a:xfrm>
          <a:prstGeom prst="rect">
            <a:avLst/>
          </a:prstGeom>
        </p:spPr>
        <p:txBody>
          <a:bodyPr wrap="square" anchor="ctr">
            <a:spAutoFit/>
          </a:bodyPr>
          <a:lstStyle/>
          <a:p>
            <a:r>
              <a:rPr lang="en-US" sz="1400" dirty="0">
                <a:solidFill>
                  <a:schemeClr val="accent1"/>
                </a:solidFill>
              </a:rPr>
              <a:t>Training awards, prizes, honoraria or gifts</a:t>
            </a:r>
          </a:p>
        </p:txBody>
      </p:sp>
      <p:sp>
        <p:nvSpPr>
          <p:cNvPr id="67" name="Rectangle 66">
            <a:extLst>
              <a:ext uri="{FF2B5EF4-FFF2-40B4-BE49-F238E27FC236}">
                <a16:creationId xmlns:a16="http://schemas.microsoft.com/office/drawing/2014/main" id="{9028AE81-A858-422E-8D44-F81284631A7E}"/>
              </a:ext>
            </a:extLst>
          </p:cNvPr>
          <p:cNvSpPr/>
          <p:nvPr>
            <p:custDataLst>
              <p:tags r:id="rId7"/>
            </p:custDataLst>
          </p:nvPr>
        </p:nvSpPr>
        <p:spPr>
          <a:xfrm>
            <a:off x="667501" y="2371971"/>
            <a:ext cx="2737962" cy="1169551"/>
          </a:xfrm>
          <a:prstGeom prst="rect">
            <a:avLst/>
          </a:prstGeom>
        </p:spPr>
        <p:txBody>
          <a:bodyPr wrap="square" anchor="ctr">
            <a:spAutoFit/>
          </a:bodyPr>
          <a:lstStyle/>
          <a:p>
            <a:pPr algn="r"/>
            <a:r>
              <a:rPr lang="en-US" sz="1400">
                <a:solidFill>
                  <a:schemeClr val="accent1">
                    <a:lumMod val="50000"/>
                  </a:schemeClr>
                </a:solidFill>
              </a:rPr>
              <a:t>Provision of high-value materials that are not freely available (biologics, chemicals, model systems, technology, etc.)</a:t>
            </a:r>
            <a:br>
              <a:rPr lang="en-US" sz="1400">
                <a:solidFill>
                  <a:schemeClr val="accent1">
                    <a:lumMod val="50000"/>
                  </a:schemeClr>
                </a:solidFill>
              </a:rPr>
            </a:br>
            <a:endParaRPr lang="en-US" sz="1400">
              <a:solidFill>
                <a:schemeClr val="accent1">
                  <a:lumMod val="50000"/>
                </a:schemeClr>
              </a:solidFill>
            </a:endParaRPr>
          </a:p>
        </p:txBody>
      </p:sp>
      <p:sp>
        <p:nvSpPr>
          <p:cNvPr id="68" name="Rectangle 67">
            <a:extLst>
              <a:ext uri="{FF2B5EF4-FFF2-40B4-BE49-F238E27FC236}">
                <a16:creationId xmlns:a16="http://schemas.microsoft.com/office/drawing/2014/main" id="{5E092A9B-DF4E-4AA1-9A74-4225A541F926}"/>
              </a:ext>
            </a:extLst>
          </p:cNvPr>
          <p:cNvSpPr/>
          <p:nvPr>
            <p:custDataLst>
              <p:tags r:id="rId8"/>
            </p:custDataLst>
          </p:nvPr>
        </p:nvSpPr>
        <p:spPr>
          <a:xfrm>
            <a:off x="810611" y="3773139"/>
            <a:ext cx="2594851" cy="738664"/>
          </a:xfrm>
          <a:prstGeom prst="rect">
            <a:avLst/>
          </a:prstGeom>
        </p:spPr>
        <p:txBody>
          <a:bodyPr wrap="square" anchor="ctr">
            <a:spAutoFit/>
          </a:bodyPr>
          <a:lstStyle/>
          <a:p>
            <a:pPr algn="r"/>
            <a:r>
              <a:rPr lang="en-US" sz="1400">
                <a:solidFill>
                  <a:schemeClr val="accent1">
                    <a:lumMod val="50000"/>
                  </a:schemeClr>
                </a:solidFill>
              </a:rPr>
              <a:t>Consulting agreements where conducting research is part of the agreement</a:t>
            </a:r>
          </a:p>
        </p:txBody>
      </p:sp>
      <p:grpSp>
        <p:nvGrpSpPr>
          <p:cNvPr id="43" name="Group 42">
            <a:extLst>
              <a:ext uri="{FF2B5EF4-FFF2-40B4-BE49-F238E27FC236}">
                <a16:creationId xmlns:a16="http://schemas.microsoft.com/office/drawing/2014/main" id="{85FB9CFB-46C3-482E-9FD3-7775D9D2BB37}"/>
              </a:ext>
            </a:extLst>
          </p:cNvPr>
          <p:cNvGrpSpPr/>
          <p:nvPr/>
        </p:nvGrpSpPr>
        <p:grpSpPr>
          <a:xfrm>
            <a:off x="5211830" y="2861915"/>
            <a:ext cx="1768340" cy="1375388"/>
            <a:chOff x="1474788" y="828675"/>
            <a:chExt cx="285750" cy="222251"/>
          </a:xfrm>
          <a:gradFill flip="none" rotWithShape="1">
            <a:gsLst>
              <a:gs pos="0">
                <a:srgbClr val="004C82"/>
              </a:gs>
              <a:gs pos="22000">
                <a:schemeClr val="accent4">
                  <a:lumMod val="97000"/>
                  <a:lumOff val="3000"/>
                </a:schemeClr>
              </a:gs>
              <a:gs pos="100000">
                <a:srgbClr val="37C2EB"/>
              </a:gs>
            </a:gsLst>
            <a:lin ang="16200000" scaled="1"/>
            <a:tileRect/>
          </a:gradFill>
        </p:grpSpPr>
        <p:sp>
          <p:nvSpPr>
            <p:cNvPr id="44" name="Freeform 1682">
              <a:extLst>
                <a:ext uri="{FF2B5EF4-FFF2-40B4-BE49-F238E27FC236}">
                  <a16:creationId xmlns:a16="http://schemas.microsoft.com/office/drawing/2014/main" id="{2BFF634B-B8A3-46A5-8A20-61534B3D61E8}"/>
                </a:ext>
              </a:extLst>
            </p:cNvPr>
            <p:cNvSpPr>
              <a:spLocks/>
            </p:cNvSpPr>
            <p:nvPr/>
          </p:nvSpPr>
          <p:spPr bwMode="auto">
            <a:xfrm>
              <a:off x="1538288" y="912813"/>
              <a:ext cx="222250" cy="138113"/>
            </a:xfrm>
            <a:custGeom>
              <a:avLst/>
              <a:gdLst>
                <a:gd name="T0" fmla="*/ 482 w 559"/>
                <a:gd name="T1" fmla="*/ 11 h 348"/>
                <a:gd name="T2" fmla="*/ 474 w 559"/>
                <a:gd name="T3" fmla="*/ 3 h 348"/>
                <a:gd name="T4" fmla="*/ 464 w 559"/>
                <a:gd name="T5" fmla="*/ 0 h 348"/>
                <a:gd name="T6" fmla="*/ 452 w 559"/>
                <a:gd name="T7" fmla="*/ 2 h 348"/>
                <a:gd name="T8" fmla="*/ 443 w 559"/>
                <a:gd name="T9" fmla="*/ 7 h 348"/>
                <a:gd name="T10" fmla="*/ 344 w 559"/>
                <a:gd name="T11" fmla="*/ 128 h 348"/>
                <a:gd name="T12" fmla="*/ 342 w 559"/>
                <a:gd name="T13" fmla="*/ 136 h 348"/>
                <a:gd name="T14" fmla="*/ 342 w 559"/>
                <a:gd name="T15" fmla="*/ 145 h 348"/>
                <a:gd name="T16" fmla="*/ 346 w 559"/>
                <a:gd name="T17" fmla="*/ 154 h 348"/>
                <a:gd name="T18" fmla="*/ 354 w 559"/>
                <a:gd name="T19" fmla="*/ 160 h 348"/>
                <a:gd name="T20" fmla="*/ 363 w 559"/>
                <a:gd name="T21" fmla="*/ 163 h 348"/>
                <a:gd name="T22" fmla="*/ 371 w 559"/>
                <a:gd name="T23" fmla="*/ 162 h 348"/>
                <a:gd name="T24" fmla="*/ 380 w 559"/>
                <a:gd name="T25" fmla="*/ 157 h 348"/>
                <a:gd name="T26" fmla="*/ 440 w 559"/>
                <a:gd name="T27" fmla="*/ 87 h 348"/>
                <a:gd name="T28" fmla="*/ 434 w 559"/>
                <a:gd name="T29" fmla="*/ 122 h 348"/>
                <a:gd name="T30" fmla="*/ 422 w 559"/>
                <a:gd name="T31" fmla="*/ 156 h 348"/>
                <a:gd name="T32" fmla="*/ 406 w 559"/>
                <a:gd name="T33" fmla="*/ 188 h 348"/>
                <a:gd name="T34" fmla="*/ 384 w 559"/>
                <a:gd name="T35" fmla="*/ 217 h 348"/>
                <a:gd name="T36" fmla="*/ 357 w 559"/>
                <a:gd name="T37" fmla="*/ 244 h 348"/>
                <a:gd name="T38" fmla="*/ 327 w 559"/>
                <a:gd name="T39" fmla="*/ 266 h 348"/>
                <a:gd name="T40" fmla="*/ 294 w 559"/>
                <a:gd name="T41" fmla="*/ 283 h 348"/>
                <a:gd name="T42" fmla="*/ 259 w 559"/>
                <a:gd name="T43" fmla="*/ 294 h 348"/>
                <a:gd name="T44" fmla="*/ 229 w 559"/>
                <a:gd name="T45" fmla="*/ 300 h 348"/>
                <a:gd name="T46" fmla="*/ 199 w 559"/>
                <a:gd name="T47" fmla="*/ 301 h 348"/>
                <a:gd name="T48" fmla="*/ 170 w 559"/>
                <a:gd name="T49" fmla="*/ 299 h 348"/>
                <a:gd name="T50" fmla="*/ 142 w 559"/>
                <a:gd name="T51" fmla="*/ 293 h 348"/>
                <a:gd name="T52" fmla="*/ 114 w 559"/>
                <a:gd name="T53" fmla="*/ 283 h 348"/>
                <a:gd name="T54" fmla="*/ 89 w 559"/>
                <a:gd name="T55" fmla="*/ 270 h 348"/>
                <a:gd name="T56" fmla="*/ 64 w 559"/>
                <a:gd name="T57" fmla="*/ 254 h 348"/>
                <a:gd name="T58" fmla="*/ 41 w 559"/>
                <a:gd name="T59" fmla="*/ 234 h 348"/>
                <a:gd name="T60" fmla="*/ 33 w 559"/>
                <a:gd name="T61" fmla="*/ 229 h 348"/>
                <a:gd name="T62" fmla="*/ 25 w 559"/>
                <a:gd name="T63" fmla="*/ 227 h 348"/>
                <a:gd name="T64" fmla="*/ 16 w 559"/>
                <a:gd name="T65" fmla="*/ 229 h 348"/>
                <a:gd name="T66" fmla="*/ 7 w 559"/>
                <a:gd name="T67" fmla="*/ 234 h 348"/>
                <a:gd name="T68" fmla="*/ 3 w 559"/>
                <a:gd name="T69" fmla="*/ 241 h 348"/>
                <a:gd name="T70" fmla="*/ 0 w 559"/>
                <a:gd name="T71" fmla="*/ 251 h 348"/>
                <a:gd name="T72" fmla="*/ 3 w 559"/>
                <a:gd name="T73" fmla="*/ 260 h 348"/>
                <a:gd name="T74" fmla="*/ 8 w 559"/>
                <a:gd name="T75" fmla="*/ 269 h 348"/>
                <a:gd name="T76" fmla="*/ 28 w 559"/>
                <a:gd name="T77" fmla="*/ 287 h 348"/>
                <a:gd name="T78" fmla="*/ 51 w 559"/>
                <a:gd name="T79" fmla="*/ 303 h 348"/>
                <a:gd name="T80" fmla="*/ 74 w 559"/>
                <a:gd name="T81" fmla="*/ 318 h 348"/>
                <a:gd name="T82" fmla="*/ 99 w 559"/>
                <a:gd name="T83" fmla="*/ 329 h 348"/>
                <a:gd name="T84" fmla="*/ 124 w 559"/>
                <a:gd name="T85" fmla="*/ 337 h 348"/>
                <a:gd name="T86" fmla="*/ 151 w 559"/>
                <a:gd name="T87" fmla="*/ 344 h 348"/>
                <a:gd name="T88" fmla="*/ 177 w 559"/>
                <a:gd name="T89" fmla="*/ 347 h 348"/>
                <a:gd name="T90" fmla="*/ 205 w 559"/>
                <a:gd name="T91" fmla="*/ 348 h 348"/>
                <a:gd name="T92" fmla="*/ 237 w 559"/>
                <a:gd name="T93" fmla="*/ 347 h 348"/>
                <a:gd name="T94" fmla="*/ 270 w 559"/>
                <a:gd name="T95" fmla="*/ 342 h 348"/>
                <a:gd name="T96" fmla="*/ 311 w 559"/>
                <a:gd name="T97" fmla="*/ 329 h 348"/>
                <a:gd name="T98" fmla="*/ 348 w 559"/>
                <a:gd name="T99" fmla="*/ 310 h 348"/>
                <a:gd name="T100" fmla="*/ 382 w 559"/>
                <a:gd name="T101" fmla="*/ 286 h 348"/>
                <a:gd name="T102" fmla="*/ 413 w 559"/>
                <a:gd name="T103" fmla="*/ 257 h 348"/>
                <a:gd name="T104" fmla="*/ 439 w 559"/>
                <a:gd name="T105" fmla="*/ 224 h 348"/>
                <a:gd name="T106" fmla="*/ 460 w 559"/>
                <a:gd name="T107" fmla="*/ 188 h 348"/>
                <a:gd name="T108" fmla="*/ 475 w 559"/>
                <a:gd name="T109" fmla="*/ 150 h 348"/>
                <a:gd name="T110" fmla="*/ 485 w 559"/>
                <a:gd name="T111" fmla="*/ 110 h 348"/>
                <a:gd name="T112" fmla="*/ 518 w 559"/>
                <a:gd name="T113" fmla="*/ 163 h 348"/>
                <a:gd name="T114" fmla="*/ 529 w 559"/>
                <a:gd name="T115" fmla="*/ 168 h 348"/>
                <a:gd name="T116" fmla="*/ 541 w 559"/>
                <a:gd name="T117" fmla="*/ 168 h 348"/>
                <a:gd name="T118" fmla="*/ 551 w 559"/>
                <a:gd name="T119" fmla="*/ 164 h 348"/>
                <a:gd name="T120" fmla="*/ 557 w 559"/>
                <a:gd name="T121" fmla="*/ 156 h 348"/>
                <a:gd name="T122" fmla="*/ 559 w 559"/>
                <a:gd name="T123" fmla="*/ 147 h 348"/>
                <a:gd name="T124" fmla="*/ 558 w 559"/>
                <a:gd name="T125" fmla="*/ 13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9" h="348">
                  <a:moveTo>
                    <a:pt x="556" y="133"/>
                  </a:moveTo>
                  <a:lnTo>
                    <a:pt x="482" y="11"/>
                  </a:lnTo>
                  <a:lnTo>
                    <a:pt x="478" y="6"/>
                  </a:lnTo>
                  <a:lnTo>
                    <a:pt x="474" y="3"/>
                  </a:lnTo>
                  <a:lnTo>
                    <a:pt x="470" y="1"/>
                  </a:lnTo>
                  <a:lnTo>
                    <a:pt x="464" y="0"/>
                  </a:lnTo>
                  <a:lnTo>
                    <a:pt x="458" y="0"/>
                  </a:lnTo>
                  <a:lnTo>
                    <a:pt x="452" y="2"/>
                  </a:lnTo>
                  <a:lnTo>
                    <a:pt x="448" y="4"/>
                  </a:lnTo>
                  <a:lnTo>
                    <a:pt x="443" y="7"/>
                  </a:lnTo>
                  <a:lnTo>
                    <a:pt x="346" y="123"/>
                  </a:lnTo>
                  <a:lnTo>
                    <a:pt x="344" y="128"/>
                  </a:lnTo>
                  <a:lnTo>
                    <a:pt x="342" y="132"/>
                  </a:lnTo>
                  <a:lnTo>
                    <a:pt x="342" y="136"/>
                  </a:lnTo>
                  <a:lnTo>
                    <a:pt x="342" y="141"/>
                  </a:lnTo>
                  <a:lnTo>
                    <a:pt x="342" y="145"/>
                  </a:lnTo>
                  <a:lnTo>
                    <a:pt x="344" y="150"/>
                  </a:lnTo>
                  <a:lnTo>
                    <a:pt x="346" y="154"/>
                  </a:lnTo>
                  <a:lnTo>
                    <a:pt x="349" y="157"/>
                  </a:lnTo>
                  <a:lnTo>
                    <a:pt x="354" y="160"/>
                  </a:lnTo>
                  <a:lnTo>
                    <a:pt x="358" y="162"/>
                  </a:lnTo>
                  <a:lnTo>
                    <a:pt x="363" y="163"/>
                  </a:lnTo>
                  <a:lnTo>
                    <a:pt x="367" y="163"/>
                  </a:lnTo>
                  <a:lnTo>
                    <a:pt x="371" y="162"/>
                  </a:lnTo>
                  <a:lnTo>
                    <a:pt x="376" y="161"/>
                  </a:lnTo>
                  <a:lnTo>
                    <a:pt x="380" y="157"/>
                  </a:lnTo>
                  <a:lnTo>
                    <a:pt x="384" y="155"/>
                  </a:lnTo>
                  <a:lnTo>
                    <a:pt x="440" y="87"/>
                  </a:lnTo>
                  <a:lnTo>
                    <a:pt x="438" y="104"/>
                  </a:lnTo>
                  <a:lnTo>
                    <a:pt x="434" y="122"/>
                  </a:lnTo>
                  <a:lnTo>
                    <a:pt x="429" y="139"/>
                  </a:lnTo>
                  <a:lnTo>
                    <a:pt x="422" y="156"/>
                  </a:lnTo>
                  <a:lnTo>
                    <a:pt x="414" y="173"/>
                  </a:lnTo>
                  <a:lnTo>
                    <a:pt x="406" y="188"/>
                  </a:lnTo>
                  <a:lnTo>
                    <a:pt x="395" y="204"/>
                  </a:lnTo>
                  <a:lnTo>
                    <a:pt x="384" y="217"/>
                  </a:lnTo>
                  <a:lnTo>
                    <a:pt x="371" y="231"/>
                  </a:lnTo>
                  <a:lnTo>
                    <a:pt x="357" y="244"/>
                  </a:lnTo>
                  <a:lnTo>
                    <a:pt x="343" y="256"/>
                  </a:lnTo>
                  <a:lnTo>
                    <a:pt x="327" y="266"/>
                  </a:lnTo>
                  <a:lnTo>
                    <a:pt x="312" y="274"/>
                  </a:lnTo>
                  <a:lnTo>
                    <a:pt x="294" y="283"/>
                  </a:lnTo>
                  <a:lnTo>
                    <a:pt x="276" y="290"/>
                  </a:lnTo>
                  <a:lnTo>
                    <a:pt x="259" y="294"/>
                  </a:lnTo>
                  <a:lnTo>
                    <a:pt x="243" y="298"/>
                  </a:lnTo>
                  <a:lnTo>
                    <a:pt x="229" y="300"/>
                  </a:lnTo>
                  <a:lnTo>
                    <a:pt x="215" y="301"/>
                  </a:lnTo>
                  <a:lnTo>
                    <a:pt x="199" y="301"/>
                  </a:lnTo>
                  <a:lnTo>
                    <a:pt x="185" y="301"/>
                  </a:lnTo>
                  <a:lnTo>
                    <a:pt x="170" y="299"/>
                  </a:lnTo>
                  <a:lnTo>
                    <a:pt x="156" y="297"/>
                  </a:lnTo>
                  <a:lnTo>
                    <a:pt x="142" y="293"/>
                  </a:lnTo>
                  <a:lnTo>
                    <a:pt x="128" y="289"/>
                  </a:lnTo>
                  <a:lnTo>
                    <a:pt x="114" y="283"/>
                  </a:lnTo>
                  <a:lnTo>
                    <a:pt x="101" y="278"/>
                  </a:lnTo>
                  <a:lnTo>
                    <a:pt x="89" y="270"/>
                  </a:lnTo>
                  <a:lnTo>
                    <a:pt x="75" y="262"/>
                  </a:lnTo>
                  <a:lnTo>
                    <a:pt x="64" y="254"/>
                  </a:lnTo>
                  <a:lnTo>
                    <a:pt x="52" y="245"/>
                  </a:lnTo>
                  <a:lnTo>
                    <a:pt x="41" y="234"/>
                  </a:lnTo>
                  <a:lnTo>
                    <a:pt x="38" y="231"/>
                  </a:lnTo>
                  <a:lnTo>
                    <a:pt x="33" y="229"/>
                  </a:lnTo>
                  <a:lnTo>
                    <a:pt x="29" y="228"/>
                  </a:lnTo>
                  <a:lnTo>
                    <a:pt x="25" y="227"/>
                  </a:lnTo>
                  <a:lnTo>
                    <a:pt x="20" y="228"/>
                  </a:lnTo>
                  <a:lnTo>
                    <a:pt x="16" y="229"/>
                  </a:lnTo>
                  <a:lnTo>
                    <a:pt x="11" y="231"/>
                  </a:lnTo>
                  <a:lnTo>
                    <a:pt x="7" y="234"/>
                  </a:lnTo>
                  <a:lnTo>
                    <a:pt x="5" y="238"/>
                  </a:lnTo>
                  <a:lnTo>
                    <a:pt x="3" y="241"/>
                  </a:lnTo>
                  <a:lnTo>
                    <a:pt x="1" y="247"/>
                  </a:lnTo>
                  <a:lnTo>
                    <a:pt x="0" y="251"/>
                  </a:lnTo>
                  <a:lnTo>
                    <a:pt x="1" y="256"/>
                  </a:lnTo>
                  <a:lnTo>
                    <a:pt x="3" y="260"/>
                  </a:lnTo>
                  <a:lnTo>
                    <a:pt x="5" y="265"/>
                  </a:lnTo>
                  <a:lnTo>
                    <a:pt x="8" y="269"/>
                  </a:lnTo>
                  <a:lnTo>
                    <a:pt x="18" y="278"/>
                  </a:lnTo>
                  <a:lnTo>
                    <a:pt x="28" y="287"/>
                  </a:lnTo>
                  <a:lnTo>
                    <a:pt x="39" y="295"/>
                  </a:lnTo>
                  <a:lnTo>
                    <a:pt x="51" y="303"/>
                  </a:lnTo>
                  <a:lnTo>
                    <a:pt x="62" y="311"/>
                  </a:lnTo>
                  <a:lnTo>
                    <a:pt x="74" y="318"/>
                  </a:lnTo>
                  <a:lnTo>
                    <a:pt x="86" y="323"/>
                  </a:lnTo>
                  <a:lnTo>
                    <a:pt x="99" y="329"/>
                  </a:lnTo>
                  <a:lnTo>
                    <a:pt x="112" y="333"/>
                  </a:lnTo>
                  <a:lnTo>
                    <a:pt x="124" y="337"/>
                  </a:lnTo>
                  <a:lnTo>
                    <a:pt x="137" y="341"/>
                  </a:lnTo>
                  <a:lnTo>
                    <a:pt x="151" y="344"/>
                  </a:lnTo>
                  <a:lnTo>
                    <a:pt x="164" y="346"/>
                  </a:lnTo>
                  <a:lnTo>
                    <a:pt x="177" y="347"/>
                  </a:lnTo>
                  <a:lnTo>
                    <a:pt x="190" y="348"/>
                  </a:lnTo>
                  <a:lnTo>
                    <a:pt x="205" y="348"/>
                  </a:lnTo>
                  <a:lnTo>
                    <a:pt x="220" y="348"/>
                  </a:lnTo>
                  <a:lnTo>
                    <a:pt x="237" y="347"/>
                  </a:lnTo>
                  <a:lnTo>
                    <a:pt x="253" y="345"/>
                  </a:lnTo>
                  <a:lnTo>
                    <a:pt x="270" y="342"/>
                  </a:lnTo>
                  <a:lnTo>
                    <a:pt x="291" y="336"/>
                  </a:lnTo>
                  <a:lnTo>
                    <a:pt x="311" y="329"/>
                  </a:lnTo>
                  <a:lnTo>
                    <a:pt x="329" y="320"/>
                  </a:lnTo>
                  <a:lnTo>
                    <a:pt x="348" y="310"/>
                  </a:lnTo>
                  <a:lnTo>
                    <a:pt x="366" y="298"/>
                  </a:lnTo>
                  <a:lnTo>
                    <a:pt x="382" y="286"/>
                  </a:lnTo>
                  <a:lnTo>
                    <a:pt x="398" y="271"/>
                  </a:lnTo>
                  <a:lnTo>
                    <a:pt x="413" y="257"/>
                  </a:lnTo>
                  <a:lnTo>
                    <a:pt x="427" y="240"/>
                  </a:lnTo>
                  <a:lnTo>
                    <a:pt x="439" y="224"/>
                  </a:lnTo>
                  <a:lnTo>
                    <a:pt x="450" y="206"/>
                  </a:lnTo>
                  <a:lnTo>
                    <a:pt x="460" y="188"/>
                  </a:lnTo>
                  <a:lnTo>
                    <a:pt x="469" y="170"/>
                  </a:lnTo>
                  <a:lnTo>
                    <a:pt x="475" y="150"/>
                  </a:lnTo>
                  <a:lnTo>
                    <a:pt x="482" y="131"/>
                  </a:lnTo>
                  <a:lnTo>
                    <a:pt x="485" y="110"/>
                  </a:lnTo>
                  <a:lnTo>
                    <a:pt x="514" y="159"/>
                  </a:lnTo>
                  <a:lnTo>
                    <a:pt x="518" y="163"/>
                  </a:lnTo>
                  <a:lnTo>
                    <a:pt x="523" y="166"/>
                  </a:lnTo>
                  <a:lnTo>
                    <a:pt x="529" y="168"/>
                  </a:lnTo>
                  <a:lnTo>
                    <a:pt x="535" y="170"/>
                  </a:lnTo>
                  <a:lnTo>
                    <a:pt x="541" y="168"/>
                  </a:lnTo>
                  <a:lnTo>
                    <a:pt x="547" y="166"/>
                  </a:lnTo>
                  <a:lnTo>
                    <a:pt x="551" y="164"/>
                  </a:lnTo>
                  <a:lnTo>
                    <a:pt x="555" y="160"/>
                  </a:lnTo>
                  <a:lnTo>
                    <a:pt x="557" y="156"/>
                  </a:lnTo>
                  <a:lnTo>
                    <a:pt x="558" y="152"/>
                  </a:lnTo>
                  <a:lnTo>
                    <a:pt x="559" y="147"/>
                  </a:lnTo>
                  <a:lnTo>
                    <a:pt x="559" y="142"/>
                  </a:lnTo>
                  <a:lnTo>
                    <a:pt x="558" y="138"/>
                  </a:lnTo>
                  <a:lnTo>
                    <a:pt x="556"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83">
              <a:extLst>
                <a:ext uri="{FF2B5EF4-FFF2-40B4-BE49-F238E27FC236}">
                  <a16:creationId xmlns:a16="http://schemas.microsoft.com/office/drawing/2014/main" id="{682E9D6E-D0DB-4D1E-B2B7-F0E5082EDA67}"/>
                </a:ext>
              </a:extLst>
            </p:cNvPr>
            <p:cNvSpPr>
              <a:spLocks/>
            </p:cNvSpPr>
            <p:nvPr/>
          </p:nvSpPr>
          <p:spPr bwMode="auto">
            <a:xfrm>
              <a:off x="1474788" y="828675"/>
              <a:ext cx="230188" cy="150813"/>
            </a:xfrm>
            <a:custGeom>
              <a:avLst/>
              <a:gdLst>
                <a:gd name="T0" fmla="*/ 212 w 581"/>
                <a:gd name="T1" fmla="*/ 217 h 379"/>
                <a:gd name="T2" fmla="*/ 198 w 581"/>
                <a:gd name="T3" fmla="*/ 217 h 379"/>
                <a:gd name="T4" fmla="*/ 187 w 581"/>
                <a:gd name="T5" fmla="*/ 226 h 379"/>
                <a:gd name="T6" fmla="*/ 124 w 581"/>
                <a:gd name="T7" fmla="*/ 267 h 379"/>
                <a:gd name="T8" fmla="*/ 135 w 581"/>
                <a:gd name="T9" fmla="*/ 216 h 379"/>
                <a:gd name="T10" fmla="*/ 157 w 581"/>
                <a:gd name="T11" fmla="*/ 167 h 379"/>
                <a:gd name="T12" fmla="*/ 178 w 581"/>
                <a:gd name="T13" fmla="*/ 138 h 379"/>
                <a:gd name="T14" fmla="*/ 203 w 581"/>
                <a:gd name="T15" fmla="*/ 110 h 379"/>
                <a:gd name="T16" fmla="*/ 233 w 581"/>
                <a:gd name="T17" fmla="*/ 88 h 379"/>
                <a:gd name="T18" fmla="*/ 265 w 581"/>
                <a:gd name="T19" fmla="*/ 70 h 379"/>
                <a:gd name="T20" fmla="*/ 299 w 581"/>
                <a:gd name="T21" fmla="*/ 57 h 379"/>
                <a:gd name="T22" fmla="*/ 343 w 581"/>
                <a:gd name="T23" fmla="*/ 49 h 379"/>
                <a:gd name="T24" fmla="*/ 390 w 581"/>
                <a:gd name="T25" fmla="*/ 49 h 379"/>
                <a:gd name="T26" fmla="*/ 435 w 581"/>
                <a:gd name="T27" fmla="*/ 58 h 379"/>
                <a:gd name="T28" fmla="*/ 478 w 581"/>
                <a:gd name="T29" fmla="*/ 77 h 379"/>
                <a:gd name="T30" fmla="*/ 517 w 581"/>
                <a:gd name="T31" fmla="*/ 103 h 379"/>
                <a:gd name="T32" fmla="*/ 542 w 581"/>
                <a:gd name="T33" fmla="*/ 130 h 379"/>
                <a:gd name="T34" fmla="*/ 556 w 581"/>
                <a:gd name="T35" fmla="*/ 134 h 379"/>
                <a:gd name="T36" fmla="*/ 569 w 581"/>
                <a:gd name="T37" fmla="*/ 131 h 379"/>
                <a:gd name="T38" fmla="*/ 579 w 581"/>
                <a:gd name="T39" fmla="*/ 121 h 379"/>
                <a:gd name="T40" fmla="*/ 581 w 581"/>
                <a:gd name="T41" fmla="*/ 108 h 379"/>
                <a:gd name="T42" fmla="*/ 576 w 581"/>
                <a:gd name="T43" fmla="*/ 94 h 379"/>
                <a:gd name="T44" fmla="*/ 532 w 581"/>
                <a:gd name="T45" fmla="*/ 56 h 379"/>
                <a:gd name="T46" fmla="*/ 485 w 581"/>
                <a:gd name="T47" fmla="*/ 27 h 379"/>
                <a:gd name="T48" fmla="*/ 432 w 581"/>
                <a:gd name="T49" fmla="*/ 8 h 379"/>
                <a:gd name="T50" fmla="*/ 376 w 581"/>
                <a:gd name="T51" fmla="*/ 0 h 379"/>
                <a:gd name="T52" fmla="*/ 319 w 581"/>
                <a:gd name="T53" fmla="*/ 4 h 379"/>
                <a:gd name="T54" fmla="*/ 272 w 581"/>
                <a:gd name="T55" fmla="*/ 16 h 379"/>
                <a:gd name="T56" fmla="*/ 232 w 581"/>
                <a:gd name="T57" fmla="*/ 34 h 379"/>
                <a:gd name="T58" fmla="*/ 195 w 581"/>
                <a:gd name="T59" fmla="*/ 57 h 379"/>
                <a:gd name="T60" fmla="*/ 161 w 581"/>
                <a:gd name="T61" fmla="*/ 86 h 379"/>
                <a:gd name="T62" fmla="*/ 132 w 581"/>
                <a:gd name="T63" fmla="*/ 119 h 379"/>
                <a:gd name="T64" fmla="*/ 107 w 581"/>
                <a:gd name="T65" fmla="*/ 159 h 379"/>
                <a:gd name="T66" fmla="*/ 89 w 581"/>
                <a:gd name="T67" fmla="*/ 203 h 379"/>
                <a:gd name="T68" fmla="*/ 78 w 581"/>
                <a:gd name="T69" fmla="*/ 249 h 379"/>
                <a:gd name="T70" fmla="*/ 41 w 581"/>
                <a:gd name="T71" fmla="*/ 214 h 379"/>
                <a:gd name="T72" fmla="*/ 29 w 581"/>
                <a:gd name="T73" fmla="*/ 207 h 379"/>
                <a:gd name="T74" fmla="*/ 15 w 581"/>
                <a:gd name="T75" fmla="*/ 208 h 379"/>
                <a:gd name="T76" fmla="*/ 4 w 581"/>
                <a:gd name="T77" fmla="*/ 218 h 379"/>
                <a:gd name="T78" fmla="*/ 0 w 581"/>
                <a:gd name="T79" fmla="*/ 231 h 379"/>
                <a:gd name="T80" fmla="*/ 5 w 581"/>
                <a:gd name="T81" fmla="*/ 245 h 379"/>
                <a:gd name="T82" fmla="*/ 96 w 581"/>
                <a:gd name="T83" fmla="*/ 377 h 379"/>
                <a:gd name="T84" fmla="*/ 107 w 581"/>
                <a:gd name="T85" fmla="*/ 379 h 379"/>
                <a:gd name="T86" fmla="*/ 118 w 581"/>
                <a:gd name="T87" fmla="*/ 378 h 379"/>
                <a:gd name="T88" fmla="*/ 223 w 581"/>
                <a:gd name="T89" fmla="*/ 256 h 379"/>
                <a:gd name="T90" fmla="*/ 229 w 581"/>
                <a:gd name="T91" fmla="*/ 242 h 379"/>
                <a:gd name="T92" fmla="*/ 227 w 581"/>
                <a:gd name="T93" fmla="*/ 22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1" h="379">
                  <a:moveTo>
                    <a:pt x="220" y="221"/>
                  </a:moveTo>
                  <a:lnTo>
                    <a:pt x="217" y="219"/>
                  </a:lnTo>
                  <a:lnTo>
                    <a:pt x="212" y="217"/>
                  </a:lnTo>
                  <a:lnTo>
                    <a:pt x="208" y="216"/>
                  </a:lnTo>
                  <a:lnTo>
                    <a:pt x="203" y="216"/>
                  </a:lnTo>
                  <a:lnTo>
                    <a:pt x="198" y="217"/>
                  </a:lnTo>
                  <a:lnTo>
                    <a:pt x="195" y="219"/>
                  </a:lnTo>
                  <a:lnTo>
                    <a:pt x="190" y="221"/>
                  </a:lnTo>
                  <a:lnTo>
                    <a:pt x="187" y="226"/>
                  </a:lnTo>
                  <a:lnTo>
                    <a:pt x="124" y="301"/>
                  </a:lnTo>
                  <a:lnTo>
                    <a:pt x="123" y="283"/>
                  </a:lnTo>
                  <a:lnTo>
                    <a:pt x="124" y="267"/>
                  </a:lnTo>
                  <a:lnTo>
                    <a:pt x="126" y="250"/>
                  </a:lnTo>
                  <a:lnTo>
                    <a:pt x="131" y="233"/>
                  </a:lnTo>
                  <a:lnTo>
                    <a:pt x="135" y="216"/>
                  </a:lnTo>
                  <a:lnTo>
                    <a:pt x="140" y="200"/>
                  </a:lnTo>
                  <a:lnTo>
                    <a:pt x="148" y="184"/>
                  </a:lnTo>
                  <a:lnTo>
                    <a:pt x="157" y="167"/>
                  </a:lnTo>
                  <a:lnTo>
                    <a:pt x="164" y="157"/>
                  </a:lnTo>
                  <a:lnTo>
                    <a:pt x="170" y="147"/>
                  </a:lnTo>
                  <a:lnTo>
                    <a:pt x="178" y="138"/>
                  </a:lnTo>
                  <a:lnTo>
                    <a:pt x="187" y="128"/>
                  </a:lnTo>
                  <a:lnTo>
                    <a:pt x="195" y="119"/>
                  </a:lnTo>
                  <a:lnTo>
                    <a:pt x="203" y="110"/>
                  </a:lnTo>
                  <a:lnTo>
                    <a:pt x="213" y="102"/>
                  </a:lnTo>
                  <a:lnTo>
                    <a:pt x="223" y="94"/>
                  </a:lnTo>
                  <a:lnTo>
                    <a:pt x="233" y="88"/>
                  </a:lnTo>
                  <a:lnTo>
                    <a:pt x="243" y="81"/>
                  </a:lnTo>
                  <a:lnTo>
                    <a:pt x="254" y="76"/>
                  </a:lnTo>
                  <a:lnTo>
                    <a:pt x="265" y="70"/>
                  </a:lnTo>
                  <a:lnTo>
                    <a:pt x="276" y="65"/>
                  </a:lnTo>
                  <a:lnTo>
                    <a:pt x="287" y="60"/>
                  </a:lnTo>
                  <a:lnTo>
                    <a:pt x="299" y="57"/>
                  </a:lnTo>
                  <a:lnTo>
                    <a:pt x="312" y="54"/>
                  </a:lnTo>
                  <a:lnTo>
                    <a:pt x="327" y="50"/>
                  </a:lnTo>
                  <a:lnTo>
                    <a:pt x="343" y="49"/>
                  </a:lnTo>
                  <a:lnTo>
                    <a:pt x="358" y="48"/>
                  </a:lnTo>
                  <a:lnTo>
                    <a:pt x="375" y="48"/>
                  </a:lnTo>
                  <a:lnTo>
                    <a:pt x="390" y="49"/>
                  </a:lnTo>
                  <a:lnTo>
                    <a:pt x="405" y="50"/>
                  </a:lnTo>
                  <a:lnTo>
                    <a:pt x="421" y="54"/>
                  </a:lnTo>
                  <a:lnTo>
                    <a:pt x="435" y="58"/>
                  </a:lnTo>
                  <a:lnTo>
                    <a:pt x="450" y="64"/>
                  </a:lnTo>
                  <a:lnTo>
                    <a:pt x="464" y="69"/>
                  </a:lnTo>
                  <a:lnTo>
                    <a:pt x="478" y="77"/>
                  </a:lnTo>
                  <a:lnTo>
                    <a:pt x="492" y="85"/>
                  </a:lnTo>
                  <a:lnTo>
                    <a:pt x="505" y="93"/>
                  </a:lnTo>
                  <a:lnTo>
                    <a:pt x="517" y="103"/>
                  </a:lnTo>
                  <a:lnTo>
                    <a:pt x="528" y="114"/>
                  </a:lnTo>
                  <a:lnTo>
                    <a:pt x="539" y="126"/>
                  </a:lnTo>
                  <a:lnTo>
                    <a:pt x="542" y="130"/>
                  </a:lnTo>
                  <a:lnTo>
                    <a:pt x="547" y="132"/>
                  </a:lnTo>
                  <a:lnTo>
                    <a:pt x="551" y="133"/>
                  </a:lnTo>
                  <a:lnTo>
                    <a:pt x="556" y="134"/>
                  </a:lnTo>
                  <a:lnTo>
                    <a:pt x="560" y="134"/>
                  </a:lnTo>
                  <a:lnTo>
                    <a:pt x="565" y="133"/>
                  </a:lnTo>
                  <a:lnTo>
                    <a:pt x="569" y="131"/>
                  </a:lnTo>
                  <a:lnTo>
                    <a:pt x="573" y="129"/>
                  </a:lnTo>
                  <a:lnTo>
                    <a:pt x="577" y="125"/>
                  </a:lnTo>
                  <a:lnTo>
                    <a:pt x="579" y="121"/>
                  </a:lnTo>
                  <a:lnTo>
                    <a:pt x="581" y="117"/>
                  </a:lnTo>
                  <a:lnTo>
                    <a:pt x="581" y="112"/>
                  </a:lnTo>
                  <a:lnTo>
                    <a:pt x="581" y="108"/>
                  </a:lnTo>
                  <a:lnTo>
                    <a:pt x="580" y="103"/>
                  </a:lnTo>
                  <a:lnTo>
                    <a:pt x="578" y="99"/>
                  </a:lnTo>
                  <a:lnTo>
                    <a:pt x="576" y="94"/>
                  </a:lnTo>
                  <a:lnTo>
                    <a:pt x="562" y="81"/>
                  </a:lnTo>
                  <a:lnTo>
                    <a:pt x="548" y="68"/>
                  </a:lnTo>
                  <a:lnTo>
                    <a:pt x="532" y="56"/>
                  </a:lnTo>
                  <a:lnTo>
                    <a:pt x="517" y="45"/>
                  </a:lnTo>
                  <a:lnTo>
                    <a:pt x="502" y="35"/>
                  </a:lnTo>
                  <a:lnTo>
                    <a:pt x="485" y="27"/>
                  </a:lnTo>
                  <a:lnTo>
                    <a:pt x="467" y="19"/>
                  </a:lnTo>
                  <a:lnTo>
                    <a:pt x="450" y="13"/>
                  </a:lnTo>
                  <a:lnTo>
                    <a:pt x="432" y="8"/>
                  </a:lnTo>
                  <a:lnTo>
                    <a:pt x="413" y="4"/>
                  </a:lnTo>
                  <a:lnTo>
                    <a:pt x="394" y="2"/>
                  </a:lnTo>
                  <a:lnTo>
                    <a:pt x="376" y="0"/>
                  </a:lnTo>
                  <a:lnTo>
                    <a:pt x="357" y="0"/>
                  </a:lnTo>
                  <a:lnTo>
                    <a:pt x="338" y="1"/>
                  </a:lnTo>
                  <a:lnTo>
                    <a:pt x="319" y="4"/>
                  </a:lnTo>
                  <a:lnTo>
                    <a:pt x="301" y="7"/>
                  </a:lnTo>
                  <a:lnTo>
                    <a:pt x="286" y="12"/>
                  </a:lnTo>
                  <a:lnTo>
                    <a:pt x="272" y="16"/>
                  </a:lnTo>
                  <a:lnTo>
                    <a:pt x="259" y="20"/>
                  </a:lnTo>
                  <a:lnTo>
                    <a:pt x="245" y="27"/>
                  </a:lnTo>
                  <a:lnTo>
                    <a:pt x="232" y="34"/>
                  </a:lnTo>
                  <a:lnTo>
                    <a:pt x="219" y="40"/>
                  </a:lnTo>
                  <a:lnTo>
                    <a:pt x="207" y="48"/>
                  </a:lnTo>
                  <a:lnTo>
                    <a:pt x="195" y="57"/>
                  </a:lnTo>
                  <a:lnTo>
                    <a:pt x="184" y="66"/>
                  </a:lnTo>
                  <a:lnTo>
                    <a:pt x="171" y="76"/>
                  </a:lnTo>
                  <a:lnTo>
                    <a:pt x="161" y="86"/>
                  </a:lnTo>
                  <a:lnTo>
                    <a:pt x="152" y="97"/>
                  </a:lnTo>
                  <a:lnTo>
                    <a:pt x="142" y="108"/>
                  </a:lnTo>
                  <a:lnTo>
                    <a:pt x="132" y="119"/>
                  </a:lnTo>
                  <a:lnTo>
                    <a:pt x="124" y="131"/>
                  </a:lnTo>
                  <a:lnTo>
                    <a:pt x="115" y="144"/>
                  </a:lnTo>
                  <a:lnTo>
                    <a:pt x="107" y="159"/>
                  </a:lnTo>
                  <a:lnTo>
                    <a:pt x="101" y="173"/>
                  </a:lnTo>
                  <a:lnTo>
                    <a:pt x="94" y="188"/>
                  </a:lnTo>
                  <a:lnTo>
                    <a:pt x="89" y="203"/>
                  </a:lnTo>
                  <a:lnTo>
                    <a:pt x="84" y="218"/>
                  </a:lnTo>
                  <a:lnTo>
                    <a:pt x="81" y="234"/>
                  </a:lnTo>
                  <a:lnTo>
                    <a:pt x="78" y="249"/>
                  </a:lnTo>
                  <a:lnTo>
                    <a:pt x="76" y="265"/>
                  </a:lnTo>
                  <a:lnTo>
                    <a:pt x="44" y="217"/>
                  </a:lnTo>
                  <a:lnTo>
                    <a:pt x="41" y="214"/>
                  </a:lnTo>
                  <a:lnTo>
                    <a:pt x="37" y="210"/>
                  </a:lnTo>
                  <a:lnTo>
                    <a:pt x="33" y="208"/>
                  </a:lnTo>
                  <a:lnTo>
                    <a:pt x="29" y="207"/>
                  </a:lnTo>
                  <a:lnTo>
                    <a:pt x="25" y="207"/>
                  </a:lnTo>
                  <a:lnTo>
                    <a:pt x="19" y="207"/>
                  </a:lnTo>
                  <a:lnTo>
                    <a:pt x="15" y="208"/>
                  </a:lnTo>
                  <a:lnTo>
                    <a:pt x="10" y="212"/>
                  </a:lnTo>
                  <a:lnTo>
                    <a:pt x="7" y="214"/>
                  </a:lnTo>
                  <a:lnTo>
                    <a:pt x="4" y="218"/>
                  </a:lnTo>
                  <a:lnTo>
                    <a:pt x="1" y="221"/>
                  </a:lnTo>
                  <a:lnTo>
                    <a:pt x="0" y="226"/>
                  </a:lnTo>
                  <a:lnTo>
                    <a:pt x="0" y="231"/>
                  </a:lnTo>
                  <a:lnTo>
                    <a:pt x="0" y="236"/>
                  </a:lnTo>
                  <a:lnTo>
                    <a:pt x="1" y="240"/>
                  </a:lnTo>
                  <a:lnTo>
                    <a:pt x="5" y="245"/>
                  </a:lnTo>
                  <a:lnTo>
                    <a:pt x="89" y="369"/>
                  </a:lnTo>
                  <a:lnTo>
                    <a:pt x="92" y="374"/>
                  </a:lnTo>
                  <a:lnTo>
                    <a:pt x="96" y="377"/>
                  </a:lnTo>
                  <a:lnTo>
                    <a:pt x="102" y="379"/>
                  </a:lnTo>
                  <a:lnTo>
                    <a:pt x="107" y="379"/>
                  </a:lnTo>
                  <a:lnTo>
                    <a:pt x="107" y="379"/>
                  </a:lnTo>
                  <a:lnTo>
                    <a:pt x="108" y="379"/>
                  </a:lnTo>
                  <a:lnTo>
                    <a:pt x="114" y="379"/>
                  </a:lnTo>
                  <a:lnTo>
                    <a:pt x="118" y="378"/>
                  </a:lnTo>
                  <a:lnTo>
                    <a:pt x="123" y="375"/>
                  </a:lnTo>
                  <a:lnTo>
                    <a:pt x="126" y="372"/>
                  </a:lnTo>
                  <a:lnTo>
                    <a:pt x="223" y="256"/>
                  </a:lnTo>
                  <a:lnTo>
                    <a:pt x="227" y="251"/>
                  </a:lnTo>
                  <a:lnTo>
                    <a:pt x="228" y="247"/>
                  </a:lnTo>
                  <a:lnTo>
                    <a:pt x="229" y="242"/>
                  </a:lnTo>
                  <a:lnTo>
                    <a:pt x="229" y="238"/>
                  </a:lnTo>
                  <a:lnTo>
                    <a:pt x="228" y="234"/>
                  </a:lnTo>
                  <a:lnTo>
                    <a:pt x="227" y="229"/>
                  </a:lnTo>
                  <a:lnTo>
                    <a:pt x="223" y="225"/>
                  </a:lnTo>
                  <a:lnTo>
                    <a:pt x="220" y="2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6" name="Freeform 1675">
            <a:extLst>
              <a:ext uri="{FF2B5EF4-FFF2-40B4-BE49-F238E27FC236}">
                <a16:creationId xmlns:a16="http://schemas.microsoft.com/office/drawing/2014/main" id="{1E864C68-8603-4C7F-A32E-E22CCDAD642D}"/>
              </a:ext>
            </a:extLst>
          </p:cNvPr>
          <p:cNvSpPr>
            <a:spLocks/>
          </p:cNvSpPr>
          <p:nvPr/>
        </p:nvSpPr>
        <p:spPr bwMode="auto">
          <a:xfrm>
            <a:off x="3966361" y="4030665"/>
            <a:ext cx="263073" cy="223611"/>
          </a:xfrm>
          <a:custGeom>
            <a:avLst/>
            <a:gdLst>
              <a:gd name="T0" fmla="*/ 716 w 719"/>
              <a:gd name="T1" fmla="*/ 109 h 611"/>
              <a:gd name="T2" fmla="*/ 610 w 719"/>
              <a:gd name="T3" fmla="*/ 3 h 611"/>
              <a:gd name="T4" fmla="*/ 607 w 719"/>
              <a:gd name="T5" fmla="*/ 1 h 611"/>
              <a:gd name="T6" fmla="*/ 601 w 719"/>
              <a:gd name="T7" fmla="*/ 0 h 611"/>
              <a:gd name="T8" fmla="*/ 597 w 719"/>
              <a:gd name="T9" fmla="*/ 1 h 611"/>
              <a:gd name="T10" fmla="*/ 593 w 719"/>
              <a:gd name="T11" fmla="*/ 3 h 611"/>
              <a:gd name="T12" fmla="*/ 225 w 719"/>
              <a:gd name="T13" fmla="*/ 372 h 611"/>
              <a:gd name="T14" fmla="*/ 126 w 719"/>
              <a:gd name="T15" fmla="*/ 274 h 611"/>
              <a:gd name="T16" fmla="*/ 123 w 719"/>
              <a:gd name="T17" fmla="*/ 272 h 611"/>
              <a:gd name="T18" fmla="*/ 119 w 719"/>
              <a:gd name="T19" fmla="*/ 271 h 611"/>
              <a:gd name="T20" fmla="*/ 114 w 719"/>
              <a:gd name="T21" fmla="*/ 272 h 611"/>
              <a:gd name="T22" fmla="*/ 110 w 719"/>
              <a:gd name="T23" fmla="*/ 274 h 611"/>
              <a:gd name="T24" fmla="*/ 4 w 719"/>
              <a:gd name="T25" fmla="*/ 380 h 611"/>
              <a:gd name="T26" fmla="*/ 2 w 719"/>
              <a:gd name="T27" fmla="*/ 385 h 611"/>
              <a:gd name="T28" fmla="*/ 0 w 719"/>
              <a:gd name="T29" fmla="*/ 389 h 611"/>
              <a:gd name="T30" fmla="*/ 2 w 719"/>
              <a:gd name="T31" fmla="*/ 394 h 611"/>
              <a:gd name="T32" fmla="*/ 4 w 719"/>
              <a:gd name="T33" fmla="*/ 397 h 611"/>
              <a:gd name="T34" fmla="*/ 216 w 719"/>
              <a:gd name="T35" fmla="*/ 608 h 611"/>
              <a:gd name="T36" fmla="*/ 219 w 719"/>
              <a:gd name="T37" fmla="*/ 610 h 611"/>
              <a:gd name="T38" fmla="*/ 225 w 719"/>
              <a:gd name="T39" fmla="*/ 611 h 611"/>
              <a:gd name="T40" fmla="*/ 229 w 719"/>
              <a:gd name="T41" fmla="*/ 610 h 611"/>
              <a:gd name="T42" fmla="*/ 232 w 719"/>
              <a:gd name="T43" fmla="*/ 608 h 611"/>
              <a:gd name="T44" fmla="*/ 716 w 719"/>
              <a:gd name="T45" fmla="*/ 125 h 611"/>
              <a:gd name="T46" fmla="*/ 718 w 719"/>
              <a:gd name="T47" fmla="*/ 122 h 611"/>
              <a:gd name="T48" fmla="*/ 719 w 719"/>
              <a:gd name="T49" fmla="*/ 117 h 611"/>
              <a:gd name="T50" fmla="*/ 718 w 719"/>
              <a:gd name="T51" fmla="*/ 112 h 611"/>
              <a:gd name="T52" fmla="*/ 716 w 719"/>
              <a:gd name="T53" fmla="*/ 109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9" h="611">
                <a:moveTo>
                  <a:pt x="716" y="109"/>
                </a:moveTo>
                <a:lnTo>
                  <a:pt x="610" y="3"/>
                </a:lnTo>
                <a:lnTo>
                  <a:pt x="607" y="1"/>
                </a:lnTo>
                <a:lnTo>
                  <a:pt x="601" y="0"/>
                </a:lnTo>
                <a:lnTo>
                  <a:pt x="597" y="1"/>
                </a:lnTo>
                <a:lnTo>
                  <a:pt x="593" y="3"/>
                </a:lnTo>
                <a:lnTo>
                  <a:pt x="225" y="372"/>
                </a:lnTo>
                <a:lnTo>
                  <a:pt x="126" y="274"/>
                </a:lnTo>
                <a:lnTo>
                  <a:pt x="123" y="272"/>
                </a:lnTo>
                <a:lnTo>
                  <a:pt x="119" y="271"/>
                </a:lnTo>
                <a:lnTo>
                  <a:pt x="114" y="272"/>
                </a:lnTo>
                <a:lnTo>
                  <a:pt x="110" y="274"/>
                </a:lnTo>
                <a:lnTo>
                  <a:pt x="4" y="380"/>
                </a:lnTo>
                <a:lnTo>
                  <a:pt x="2" y="385"/>
                </a:lnTo>
                <a:lnTo>
                  <a:pt x="0" y="389"/>
                </a:lnTo>
                <a:lnTo>
                  <a:pt x="2" y="394"/>
                </a:lnTo>
                <a:lnTo>
                  <a:pt x="4" y="397"/>
                </a:lnTo>
                <a:lnTo>
                  <a:pt x="216" y="608"/>
                </a:lnTo>
                <a:lnTo>
                  <a:pt x="219" y="610"/>
                </a:lnTo>
                <a:lnTo>
                  <a:pt x="225" y="611"/>
                </a:lnTo>
                <a:lnTo>
                  <a:pt x="229" y="610"/>
                </a:lnTo>
                <a:lnTo>
                  <a:pt x="232" y="608"/>
                </a:lnTo>
                <a:lnTo>
                  <a:pt x="716" y="125"/>
                </a:lnTo>
                <a:lnTo>
                  <a:pt x="718" y="122"/>
                </a:lnTo>
                <a:lnTo>
                  <a:pt x="719" y="117"/>
                </a:lnTo>
                <a:lnTo>
                  <a:pt x="718" y="112"/>
                </a:lnTo>
                <a:lnTo>
                  <a:pt x="71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675">
            <a:extLst>
              <a:ext uri="{FF2B5EF4-FFF2-40B4-BE49-F238E27FC236}">
                <a16:creationId xmlns:a16="http://schemas.microsoft.com/office/drawing/2014/main" id="{5985668D-D738-4ACB-BB96-8A209F0F0D6C}"/>
              </a:ext>
            </a:extLst>
          </p:cNvPr>
          <p:cNvSpPr>
            <a:spLocks/>
          </p:cNvSpPr>
          <p:nvPr/>
        </p:nvSpPr>
        <p:spPr bwMode="auto">
          <a:xfrm>
            <a:off x="4756806" y="5242796"/>
            <a:ext cx="263073" cy="223611"/>
          </a:xfrm>
          <a:custGeom>
            <a:avLst/>
            <a:gdLst>
              <a:gd name="T0" fmla="*/ 716 w 719"/>
              <a:gd name="T1" fmla="*/ 109 h 611"/>
              <a:gd name="T2" fmla="*/ 610 w 719"/>
              <a:gd name="T3" fmla="*/ 3 h 611"/>
              <a:gd name="T4" fmla="*/ 607 w 719"/>
              <a:gd name="T5" fmla="*/ 1 h 611"/>
              <a:gd name="T6" fmla="*/ 601 w 719"/>
              <a:gd name="T7" fmla="*/ 0 h 611"/>
              <a:gd name="T8" fmla="*/ 597 w 719"/>
              <a:gd name="T9" fmla="*/ 1 h 611"/>
              <a:gd name="T10" fmla="*/ 593 w 719"/>
              <a:gd name="T11" fmla="*/ 3 h 611"/>
              <a:gd name="T12" fmla="*/ 225 w 719"/>
              <a:gd name="T13" fmla="*/ 372 h 611"/>
              <a:gd name="T14" fmla="*/ 126 w 719"/>
              <a:gd name="T15" fmla="*/ 274 h 611"/>
              <a:gd name="T16" fmla="*/ 123 w 719"/>
              <a:gd name="T17" fmla="*/ 272 h 611"/>
              <a:gd name="T18" fmla="*/ 119 w 719"/>
              <a:gd name="T19" fmla="*/ 271 h 611"/>
              <a:gd name="T20" fmla="*/ 114 w 719"/>
              <a:gd name="T21" fmla="*/ 272 h 611"/>
              <a:gd name="T22" fmla="*/ 110 w 719"/>
              <a:gd name="T23" fmla="*/ 274 h 611"/>
              <a:gd name="T24" fmla="*/ 4 w 719"/>
              <a:gd name="T25" fmla="*/ 380 h 611"/>
              <a:gd name="T26" fmla="*/ 2 w 719"/>
              <a:gd name="T27" fmla="*/ 385 h 611"/>
              <a:gd name="T28" fmla="*/ 0 w 719"/>
              <a:gd name="T29" fmla="*/ 389 h 611"/>
              <a:gd name="T30" fmla="*/ 2 w 719"/>
              <a:gd name="T31" fmla="*/ 394 h 611"/>
              <a:gd name="T32" fmla="*/ 4 w 719"/>
              <a:gd name="T33" fmla="*/ 397 h 611"/>
              <a:gd name="T34" fmla="*/ 216 w 719"/>
              <a:gd name="T35" fmla="*/ 608 h 611"/>
              <a:gd name="T36" fmla="*/ 219 w 719"/>
              <a:gd name="T37" fmla="*/ 610 h 611"/>
              <a:gd name="T38" fmla="*/ 225 w 719"/>
              <a:gd name="T39" fmla="*/ 611 h 611"/>
              <a:gd name="T40" fmla="*/ 229 w 719"/>
              <a:gd name="T41" fmla="*/ 610 h 611"/>
              <a:gd name="T42" fmla="*/ 232 w 719"/>
              <a:gd name="T43" fmla="*/ 608 h 611"/>
              <a:gd name="T44" fmla="*/ 716 w 719"/>
              <a:gd name="T45" fmla="*/ 125 h 611"/>
              <a:gd name="T46" fmla="*/ 718 w 719"/>
              <a:gd name="T47" fmla="*/ 122 h 611"/>
              <a:gd name="T48" fmla="*/ 719 w 719"/>
              <a:gd name="T49" fmla="*/ 117 h 611"/>
              <a:gd name="T50" fmla="*/ 718 w 719"/>
              <a:gd name="T51" fmla="*/ 112 h 611"/>
              <a:gd name="T52" fmla="*/ 716 w 719"/>
              <a:gd name="T53" fmla="*/ 109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9" h="611">
                <a:moveTo>
                  <a:pt x="716" y="109"/>
                </a:moveTo>
                <a:lnTo>
                  <a:pt x="610" y="3"/>
                </a:lnTo>
                <a:lnTo>
                  <a:pt x="607" y="1"/>
                </a:lnTo>
                <a:lnTo>
                  <a:pt x="601" y="0"/>
                </a:lnTo>
                <a:lnTo>
                  <a:pt x="597" y="1"/>
                </a:lnTo>
                <a:lnTo>
                  <a:pt x="593" y="3"/>
                </a:lnTo>
                <a:lnTo>
                  <a:pt x="225" y="372"/>
                </a:lnTo>
                <a:lnTo>
                  <a:pt x="126" y="274"/>
                </a:lnTo>
                <a:lnTo>
                  <a:pt x="123" y="272"/>
                </a:lnTo>
                <a:lnTo>
                  <a:pt x="119" y="271"/>
                </a:lnTo>
                <a:lnTo>
                  <a:pt x="114" y="272"/>
                </a:lnTo>
                <a:lnTo>
                  <a:pt x="110" y="274"/>
                </a:lnTo>
                <a:lnTo>
                  <a:pt x="4" y="380"/>
                </a:lnTo>
                <a:lnTo>
                  <a:pt x="2" y="385"/>
                </a:lnTo>
                <a:lnTo>
                  <a:pt x="0" y="389"/>
                </a:lnTo>
                <a:lnTo>
                  <a:pt x="2" y="394"/>
                </a:lnTo>
                <a:lnTo>
                  <a:pt x="4" y="397"/>
                </a:lnTo>
                <a:lnTo>
                  <a:pt x="216" y="608"/>
                </a:lnTo>
                <a:lnTo>
                  <a:pt x="219" y="610"/>
                </a:lnTo>
                <a:lnTo>
                  <a:pt x="225" y="611"/>
                </a:lnTo>
                <a:lnTo>
                  <a:pt x="229" y="610"/>
                </a:lnTo>
                <a:lnTo>
                  <a:pt x="232" y="608"/>
                </a:lnTo>
                <a:lnTo>
                  <a:pt x="716" y="125"/>
                </a:lnTo>
                <a:lnTo>
                  <a:pt x="718" y="122"/>
                </a:lnTo>
                <a:lnTo>
                  <a:pt x="719" y="117"/>
                </a:lnTo>
                <a:lnTo>
                  <a:pt x="718" y="112"/>
                </a:lnTo>
                <a:lnTo>
                  <a:pt x="71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795">
            <a:extLst>
              <a:ext uri="{FF2B5EF4-FFF2-40B4-BE49-F238E27FC236}">
                <a16:creationId xmlns:a16="http://schemas.microsoft.com/office/drawing/2014/main" id="{B050249D-1669-480D-88CA-647C05B34344}"/>
              </a:ext>
            </a:extLst>
          </p:cNvPr>
          <p:cNvSpPr>
            <a:spLocks/>
          </p:cNvSpPr>
          <p:nvPr/>
        </p:nvSpPr>
        <p:spPr bwMode="auto">
          <a:xfrm>
            <a:off x="7160784" y="1640488"/>
            <a:ext cx="285750" cy="284163"/>
          </a:xfrm>
          <a:custGeom>
            <a:avLst/>
            <a:gdLst>
              <a:gd name="T0" fmla="*/ 513 w 719"/>
              <a:gd name="T1" fmla="*/ 358 h 717"/>
              <a:gd name="T2" fmla="*/ 716 w 719"/>
              <a:gd name="T3" fmla="*/ 156 h 717"/>
              <a:gd name="T4" fmla="*/ 718 w 719"/>
              <a:gd name="T5" fmla="*/ 152 h 717"/>
              <a:gd name="T6" fmla="*/ 719 w 719"/>
              <a:gd name="T7" fmla="*/ 148 h 717"/>
              <a:gd name="T8" fmla="*/ 718 w 719"/>
              <a:gd name="T9" fmla="*/ 143 h 717"/>
              <a:gd name="T10" fmla="*/ 716 w 719"/>
              <a:gd name="T11" fmla="*/ 140 h 717"/>
              <a:gd name="T12" fmla="*/ 580 w 719"/>
              <a:gd name="T13" fmla="*/ 3 h 717"/>
              <a:gd name="T14" fmla="*/ 576 w 719"/>
              <a:gd name="T15" fmla="*/ 0 h 717"/>
              <a:gd name="T16" fmla="*/ 571 w 719"/>
              <a:gd name="T17" fmla="*/ 0 h 717"/>
              <a:gd name="T18" fmla="*/ 567 w 719"/>
              <a:gd name="T19" fmla="*/ 0 h 717"/>
              <a:gd name="T20" fmla="*/ 562 w 719"/>
              <a:gd name="T21" fmla="*/ 3 h 717"/>
              <a:gd name="T22" fmla="*/ 359 w 719"/>
              <a:gd name="T23" fmla="*/ 206 h 717"/>
              <a:gd name="T24" fmla="*/ 157 w 719"/>
              <a:gd name="T25" fmla="*/ 3 h 717"/>
              <a:gd name="T26" fmla="*/ 153 w 719"/>
              <a:gd name="T27" fmla="*/ 0 h 717"/>
              <a:gd name="T28" fmla="*/ 148 w 719"/>
              <a:gd name="T29" fmla="*/ 0 h 717"/>
              <a:gd name="T30" fmla="*/ 144 w 719"/>
              <a:gd name="T31" fmla="*/ 0 h 717"/>
              <a:gd name="T32" fmla="*/ 139 w 719"/>
              <a:gd name="T33" fmla="*/ 3 h 717"/>
              <a:gd name="T34" fmla="*/ 4 w 719"/>
              <a:gd name="T35" fmla="*/ 140 h 717"/>
              <a:gd name="T36" fmla="*/ 1 w 719"/>
              <a:gd name="T37" fmla="*/ 143 h 717"/>
              <a:gd name="T38" fmla="*/ 0 w 719"/>
              <a:gd name="T39" fmla="*/ 148 h 717"/>
              <a:gd name="T40" fmla="*/ 1 w 719"/>
              <a:gd name="T41" fmla="*/ 152 h 717"/>
              <a:gd name="T42" fmla="*/ 4 w 719"/>
              <a:gd name="T43" fmla="*/ 156 h 717"/>
              <a:gd name="T44" fmla="*/ 207 w 719"/>
              <a:gd name="T45" fmla="*/ 358 h 717"/>
              <a:gd name="T46" fmla="*/ 4 w 719"/>
              <a:gd name="T47" fmla="*/ 562 h 717"/>
              <a:gd name="T48" fmla="*/ 1 w 719"/>
              <a:gd name="T49" fmla="*/ 566 h 717"/>
              <a:gd name="T50" fmla="*/ 0 w 719"/>
              <a:gd name="T51" fmla="*/ 570 h 717"/>
              <a:gd name="T52" fmla="*/ 1 w 719"/>
              <a:gd name="T53" fmla="*/ 575 h 717"/>
              <a:gd name="T54" fmla="*/ 4 w 719"/>
              <a:gd name="T55" fmla="*/ 579 h 717"/>
              <a:gd name="T56" fmla="*/ 139 w 719"/>
              <a:gd name="T57" fmla="*/ 714 h 717"/>
              <a:gd name="T58" fmla="*/ 144 w 719"/>
              <a:gd name="T59" fmla="*/ 717 h 717"/>
              <a:gd name="T60" fmla="*/ 148 w 719"/>
              <a:gd name="T61" fmla="*/ 717 h 717"/>
              <a:gd name="T62" fmla="*/ 153 w 719"/>
              <a:gd name="T63" fmla="*/ 717 h 717"/>
              <a:gd name="T64" fmla="*/ 157 w 719"/>
              <a:gd name="T65" fmla="*/ 714 h 717"/>
              <a:gd name="T66" fmla="*/ 359 w 719"/>
              <a:gd name="T67" fmla="*/ 512 h 717"/>
              <a:gd name="T68" fmla="*/ 562 w 719"/>
              <a:gd name="T69" fmla="*/ 714 h 717"/>
              <a:gd name="T70" fmla="*/ 567 w 719"/>
              <a:gd name="T71" fmla="*/ 717 h 717"/>
              <a:gd name="T72" fmla="*/ 571 w 719"/>
              <a:gd name="T73" fmla="*/ 717 h 717"/>
              <a:gd name="T74" fmla="*/ 576 w 719"/>
              <a:gd name="T75" fmla="*/ 717 h 717"/>
              <a:gd name="T76" fmla="*/ 580 w 719"/>
              <a:gd name="T77" fmla="*/ 714 h 717"/>
              <a:gd name="T78" fmla="*/ 716 w 719"/>
              <a:gd name="T79" fmla="*/ 579 h 717"/>
              <a:gd name="T80" fmla="*/ 718 w 719"/>
              <a:gd name="T81" fmla="*/ 575 h 717"/>
              <a:gd name="T82" fmla="*/ 719 w 719"/>
              <a:gd name="T83" fmla="*/ 570 h 717"/>
              <a:gd name="T84" fmla="*/ 718 w 719"/>
              <a:gd name="T85" fmla="*/ 566 h 717"/>
              <a:gd name="T86" fmla="*/ 716 w 719"/>
              <a:gd name="T87" fmla="*/ 562 h 717"/>
              <a:gd name="T88" fmla="*/ 513 w 719"/>
              <a:gd name="T89" fmla="*/ 358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9" h="717">
                <a:moveTo>
                  <a:pt x="513" y="358"/>
                </a:moveTo>
                <a:lnTo>
                  <a:pt x="716" y="156"/>
                </a:lnTo>
                <a:lnTo>
                  <a:pt x="718" y="152"/>
                </a:lnTo>
                <a:lnTo>
                  <a:pt x="719" y="148"/>
                </a:lnTo>
                <a:lnTo>
                  <a:pt x="718" y="143"/>
                </a:lnTo>
                <a:lnTo>
                  <a:pt x="716" y="140"/>
                </a:lnTo>
                <a:lnTo>
                  <a:pt x="580" y="3"/>
                </a:lnTo>
                <a:lnTo>
                  <a:pt x="576" y="0"/>
                </a:lnTo>
                <a:lnTo>
                  <a:pt x="571" y="0"/>
                </a:lnTo>
                <a:lnTo>
                  <a:pt x="567" y="0"/>
                </a:lnTo>
                <a:lnTo>
                  <a:pt x="562" y="3"/>
                </a:lnTo>
                <a:lnTo>
                  <a:pt x="359" y="206"/>
                </a:lnTo>
                <a:lnTo>
                  <a:pt x="157" y="3"/>
                </a:lnTo>
                <a:lnTo>
                  <a:pt x="153" y="0"/>
                </a:lnTo>
                <a:lnTo>
                  <a:pt x="148" y="0"/>
                </a:lnTo>
                <a:lnTo>
                  <a:pt x="144" y="0"/>
                </a:lnTo>
                <a:lnTo>
                  <a:pt x="139" y="3"/>
                </a:lnTo>
                <a:lnTo>
                  <a:pt x="4" y="140"/>
                </a:lnTo>
                <a:lnTo>
                  <a:pt x="1" y="143"/>
                </a:lnTo>
                <a:lnTo>
                  <a:pt x="0" y="148"/>
                </a:lnTo>
                <a:lnTo>
                  <a:pt x="1" y="152"/>
                </a:lnTo>
                <a:lnTo>
                  <a:pt x="4" y="156"/>
                </a:lnTo>
                <a:lnTo>
                  <a:pt x="207" y="358"/>
                </a:lnTo>
                <a:lnTo>
                  <a:pt x="4" y="562"/>
                </a:lnTo>
                <a:lnTo>
                  <a:pt x="1" y="566"/>
                </a:lnTo>
                <a:lnTo>
                  <a:pt x="0" y="570"/>
                </a:lnTo>
                <a:lnTo>
                  <a:pt x="1" y="575"/>
                </a:lnTo>
                <a:lnTo>
                  <a:pt x="4" y="579"/>
                </a:lnTo>
                <a:lnTo>
                  <a:pt x="139" y="714"/>
                </a:lnTo>
                <a:lnTo>
                  <a:pt x="144" y="717"/>
                </a:lnTo>
                <a:lnTo>
                  <a:pt x="148" y="717"/>
                </a:lnTo>
                <a:lnTo>
                  <a:pt x="153" y="717"/>
                </a:lnTo>
                <a:lnTo>
                  <a:pt x="157" y="714"/>
                </a:lnTo>
                <a:lnTo>
                  <a:pt x="359" y="512"/>
                </a:lnTo>
                <a:lnTo>
                  <a:pt x="562" y="714"/>
                </a:lnTo>
                <a:lnTo>
                  <a:pt x="567" y="717"/>
                </a:lnTo>
                <a:lnTo>
                  <a:pt x="571" y="717"/>
                </a:lnTo>
                <a:lnTo>
                  <a:pt x="576" y="717"/>
                </a:lnTo>
                <a:lnTo>
                  <a:pt x="580" y="714"/>
                </a:lnTo>
                <a:lnTo>
                  <a:pt x="716" y="579"/>
                </a:lnTo>
                <a:lnTo>
                  <a:pt x="718" y="575"/>
                </a:lnTo>
                <a:lnTo>
                  <a:pt x="719" y="570"/>
                </a:lnTo>
                <a:lnTo>
                  <a:pt x="718" y="566"/>
                </a:lnTo>
                <a:lnTo>
                  <a:pt x="716" y="562"/>
                </a:lnTo>
                <a:lnTo>
                  <a:pt x="513" y="35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56699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612ED7CE-2CDA-43CC-9D53-C1325BB6C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 y="755031"/>
            <a:ext cx="11950700" cy="5347938"/>
          </a:xfrm>
          <a:prstGeom prst="rect">
            <a:avLst/>
          </a:prstGeom>
          <a:noFill/>
        </p:spPr>
      </p:pic>
      <p:sp>
        <p:nvSpPr>
          <p:cNvPr id="2" name="Slide Number Placeholder 1" hidden="1">
            <a:extLst>
              <a:ext uri="{FF2B5EF4-FFF2-40B4-BE49-F238E27FC236}">
                <a16:creationId xmlns:a16="http://schemas.microsoft.com/office/drawing/2014/main" id="{4F279DF3-769E-41BD-8F73-879F252D3A62}"/>
              </a:ext>
            </a:extLst>
          </p:cNvPr>
          <p:cNvSpPr>
            <a:spLocks noGrp="1"/>
          </p:cNvSpPr>
          <p:nvPr>
            <p:ph type="sldNum" sz="quarter" idx="12"/>
          </p:nvPr>
        </p:nvSpPr>
        <p:spPr/>
        <p:txBody>
          <a:bodyPr/>
          <a:lstStyle/>
          <a:p>
            <a:pPr>
              <a:spcAft>
                <a:spcPts val="600"/>
              </a:spcAft>
            </a:pPr>
            <a:fld id="{AD40181A-01B0-4CB8-8614-1473649F6741}" type="slidenum">
              <a:rPr lang="en-US" smtClean="0"/>
              <a:pPr>
                <a:spcAft>
                  <a:spcPts val="600"/>
                </a:spcAft>
              </a:pPr>
              <a:t>27</a:t>
            </a:fld>
            <a:endParaRPr lang="en-US"/>
          </a:p>
        </p:txBody>
      </p:sp>
      <p:cxnSp>
        <p:nvCxnSpPr>
          <p:cNvPr id="12" name="Straight Arrow Connector 11">
            <a:extLst>
              <a:ext uri="{FF2B5EF4-FFF2-40B4-BE49-F238E27FC236}">
                <a16:creationId xmlns:a16="http://schemas.microsoft.com/office/drawing/2014/main" id="{188A56EB-A7A4-49E0-976F-92367C9FA9B1}"/>
              </a:ext>
            </a:extLst>
          </p:cNvPr>
          <p:cNvCxnSpPr>
            <a:cxnSpLocks/>
          </p:cNvCxnSpPr>
          <p:nvPr/>
        </p:nvCxnSpPr>
        <p:spPr>
          <a:xfrm flipH="1">
            <a:off x="1876678" y="4226560"/>
            <a:ext cx="1039242" cy="943349"/>
          </a:xfrm>
          <a:prstGeom prst="straightConnector1">
            <a:avLst/>
          </a:prstGeom>
          <a:ln w="38100">
            <a:solidFill>
              <a:srgbClr val="EB121B"/>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BD16E9DC-5A20-41F0-ABB4-F395CD554F93}"/>
              </a:ext>
            </a:extLst>
          </p:cNvPr>
          <p:cNvCxnSpPr>
            <a:cxnSpLocks/>
          </p:cNvCxnSpPr>
          <p:nvPr/>
        </p:nvCxnSpPr>
        <p:spPr>
          <a:xfrm>
            <a:off x="5405120" y="755031"/>
            <a:ext cx="985520" cy="391160"/>
          </a:xfrm>
          <a:prstGeom prst="straightConnector1">
            <a:avLst/>
          </a:prstGeom>
          <a:ln w="38100">
            <a:solidFill>
              <a:srgbClr val="EB121B"/>
            </a:solidFill>
            <a:tailEnd type="triangle"/>
          </a:ln>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287267B5-2E0D-47A3-AF18-78DE3E124949}"/>
              </a:ext>
            </a:extLst>
          </p:cNvPr>
          <p:cNvSpPr txBox="1"/>
          <p:nvPr/>
        </p:nvSpPr>
        <p:spPr>
          <a:xfrm>
            <a:off x="2355831" y="0"/>
            <a:ext cx="6098577" cy="749812"/>
          </a:xfrm>
          <a:prstGeom prst="rect">
            <a:avLst/>
          </a:prstGeom>
          <a:noFill/>
        </p:spPr>
        <p:txBody>
          <a:bodyPr wrap="square" lIns="36000" tIns="36000" rIns="36000" bIns="36000" rtlCol="0" anchor="t">
            <a:spAutoFit/>
          </a:bodyPr>
          <a:lstStyle/>
          <a:p>
            <a:pPr algn="ctr"/>
            <a:r>
              <a:rPr lang="en-US" sz="4400" b="1" dirty="0">
                <a:solidFill>
                  <a:schemeClr val="accent1">
                    <a:lumMod val="50000"/>
                  </a:schemeClr>
                </a:solidFill>
                <a:latin typeface="+mj-lt"/>
              </a:rPr>
              <a:t>USING </a:t>
            </a:r>
            <a:r>
              <a:rPr lang="en-US" sz="4400" b="1" dirty="0" err="1">
                <a:solidFill>
                  <a:schemeClr val="accent1">
                    <a:lumMod val="50000"/>
                  </a:schemeClr>
                </a:solidFill>
                <a:latin typeface="+mj-lt"/>
              </a:rPr>
              <a:t>eSPA</a:t>
            </a:r>
            <a:r>
              <a:rPr lang="en-US" sz="4400" b="1" dirty="0">
                <a:solidFill>
                  <a:schemeClr val="accent1">
                    <a:lumMod val="50000"/>
                  </a:schemeClr>
                </a:solidFill>
                <a:latin typeface="+mj-lt"/>
              </a:rPr>
              <a:t> FOR OS</a:t>
            </a:r>
            <a:endParaRPr lang="en-ID" sz="4400" b="1" dirty="0">
              <a:solidFill>
                <a:schemeClr val="accent1"/>
              </a:solidFill>
              <a:latin typeface="+mj-lt"/>
            </a:endParaRPr>
          </a:p>
        </p:txBody>
      </p:sp>
    </p:spTree>
    <p:extLst>
      <p:ext uri="{BB962C8B-B14F-4D97-AF65-F5344CB8AC3E}">
        <p14:creationId xmlns:p14="http://schemas.microsoft.com/office/powerpoint/2010/main" val="341711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C1426A-245E-3944-8B95-F3315AE95B20}"/>
              </a:ext>
            </a:extLst>
          </p:cNvPr>
          <p:cNvSpPr>
            <a:spLocks noGrp="1"/>
          </p:cNvSpPr>
          <p:nvPr>
            <p:ph type="sldNum" sz="quarter" idx="12"/>
          </p:nvPr>
        </p:nvSpPr>
        <p:spPr/>
        <p:txBody>
          <a:bodyPr/>
          <a:lstStyle/>
          <a:p>
            <a:fld id="{AD40181A-01B0-4CB8-8614-1473649F6741}" type="slidenum">
              <a:rPr lang="en-US" smtClean="0"/>
              <a:pPr/>
              <a:t>28</a:t>
            </a:fld>
            <a:endParaRPr lang="en-US"/>
          </a:p>
        </p:txBody>
      </p:sp>
      <p:pic>
        <p:nvPicPr>
          <p:cNvPr id="5" name="Picture 4">
            <a:extLst>
              <a:ext uri="{FF2B5EF4-FFF2-40B4-BE49-F238E27FC236}">
                <a16:creationId xmlns:a16="http://schemas.microsoft.com/office/drawing/2014/main" id="{8F867E67-AF0C-EC4E-92CC-E17DD26B2A0A}"/>
              </a:ext>
            </a:extLst>
          </p:cNvPr>
          <p:cNvPicPr>
            <a:picLocks noChangeAspect="1"/>
          </p:cNvPicPr>
          <p:nvPr/>
        </p:nvPicPr>
        <p:blipFill rotWithShape="1">
          <a:blip r:embed="rId2"/>
          <a:srcRect t="9813" r="1" b="13667"/>
          <a:stretch/>
        </p:blipFill>
        <p:spPr>
          <a:xfrm>
            <a:off x="1521460" y="239267"/>
            <a:ext cx="10026106" cy="5639019"/>
          </a:xfrm>
          <a:prstGeom prst="rect">
            <a:avLst/>
          </a:prstGeom>
          <a:noFill/>
        </p:spPr>
      </p:pic>
      <p:sp>
        <p:nvSpPr>
          <p:cNvPr id="6" name="Oval 5">
            <a:extLst>
              <a:ext uri="{FF2B5EF4-FFF2-40B4-BE49-F238E27FC236}">
                <a16:creationId xmlns:a16="http://schemas.microsoft.com/office/drawing/2014/main" id="{7ADF6300-9AF7-ED44-AF93-3F0FA0217527}"/>
              </a:ext>
            </a:extLst>
          </p:cNvPr>
          <p:cNvSpPr/>
          <p:nvPr/>
        </p:nvSpPr>
        <p:spPr>
          <a:xfrm>
            <a:off x="8518204" y="613202"/>
            <a:ext cx="2807523" cy="1086783"/>
          </a:xfrm>
          <a:prstGeom prst="ellipse">
            <a:avLst/>
          </a:prstGeom>
          <a:noFill/>
          <a:ln w="28575">
            <a:solidFill>
              <a:srgbClr val="EB1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E1FEAEBA-14E2-6F41-9732-87E04862D3B6}"/>
              </a:ext>
            </a:extLst>
          </p:cNvPr>
          <p:cNvCxnSpPr>
            <a:cxnSpLocks/>
          </p:cNvCxnSpPr>
          <p:nvPr/>
        </p:nvCxnSpPr>
        <p:spPr>
          <a:xfrm>
            <a:off x="5736904" y="1052286"/>
            <a:ext cx="2162911" cy="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56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FBCC0C-C273-4D2C-A75F-8D75311F3BDD}"/>
              </a:ext>
            </a:extLst>
          </p:cNvPr>
          <p:cNvSpPr/>
          <p:nvPr/>
        </p:nvSpPr>
        <p:spPr>
          <a:xfrm>
            <a:off x="0" y="368298"/>
            <a:ext cx="358186" cy="3581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9" name="Slide Number Placeholder 8">
            <a:extLst>
              <a:ext uri="{FF2B5EF4-FFF2-40B4-BE49-F238E27FC236}">
                <a16:creationId xmlns:a16="http://schemas.microsoft.com/office/drawing/2014/main" id="{A6E73CAD-61CC-4B32-BE07-EE0FB62E2EC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82DB29-DE60-4CCB-8FE9-1064EF59D0B2}" type="slidenum">
              <a:rPr kumimoji="0" lang="en-US" sz="1200" b="0" i="0" u="none" strike="noStrike" kern="1200" cap="none" spc="0" normalizeH="0" baseline="0" noProof="0" smtClean="0">
                <a:ln>
                  <a:noFill/>
                </a:ln>
                <a:solidFill>
                  <a:prstClr val="black">
                    <a:tint val="75000"/>
                  </a:prstClr>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ea typeface="+mn-ea"/>
              <a:cs typeface="+mn-cs"/>
            </a:endParaRPr>
          </a:p>
        </p:txBody>
      </p:sp>
      <p:sp>
        <p:nvSpPr>
          <p:cNvPr id="7" name="Title 6">
            <a:extLst>
              <a:ext uri="{FF2B5EF4-FFF2-40B4-BE49-F238E27FC236}">
                <a16:creationId xmlns:a16="http://schemas.microsoft.com/office/drawing/2014/main" id="{7AFEB3FE-01B2-402F-8489-2D94B28E99BB}"/>
              </a:ext>
            </a:extLst>
          </p:cNvPr>
          <p:cNvSpPr>
            <a:spLocks noGrp="1"/>
          </p:cNvSpPr>
          <p:nvPr>
            <p:ph type="title"/>
          </p:nvPr>
        </p:nvSpPr>
        <p:spPr>
          <a:xfrm>
            <a:off x="740026" y="218235"/>
            <a:ext cx="11004934" cy="522108"/>
          </a:xfrm>
        </p:spPr>
        <p:txBody>
          <a:bodyPr/>
          <a:lstStyle/>
          <a:p>
            <a:pPr algn="ctr"/>
            <a:r>
              <a:rPr lang="en-US" dirty="0">
                <a:solidFill>
                  <a:srgbClr val="1D4F67"/>
                </a:solidFill>
              </a:rPr>
              <a:t>USING </a:t>
            </a:r>
            <a:r>
              <a:rPr lang="en-US" cap="none" dirty="0" err="1">
                <a:solidFill>
                  <a:srgbClr val="1D4F67"/>
                </a:solidFill>
              </a:rPr>
              <a:t>e</a:t>
            </a:r>
            <a:r>
              <a:rPr lang="en-US" dirty="0" err="1">
                <a:solidFill>
                  <a:srgbClr val="1D4F67"/>
                </a:solidFill>
              </a:rPr>
              <a:t>COI</a:t>
            </a:r>
            <a:r>
              <a:rPr lang="en-US" dirty="0">
                <a:solidFill>
                  <a:srgbClr val="1D4F67"/>
                </a:solidFill>
              </a:rPr>
              <a:t> </a:t>
            </a:r>
            <a:r>
              <a:rPr lang="en-US" dirty="0"/>
              <a:t>TO COLLECT INFORMATION</a:t>
            </a:r>
          </a:p>
        </p:txBody>
      </p:sp>
      <p:sp>
        <p:nvSpPr>
          <p:cNvPr id="8" name="Date Placeholder 7">
            <a:extLst>
              <a:ext uri="{FF2B5EF4-FFF2-40B4-BE49-F238E27FC236}">
                <a16:creationId xmlns:a16="http://schemas.microsoft.com/office/drawing/2014/main" id="{9316D821-C143-43D5-B008-62BE603FAE47}"/>
              </a:ext>
            </a:extLst>
          </p:cNvPr>
          <p:cNvSpPr>
            <a:spLocks noGrp="1"/>
          </p:cNvSpPr>
          <p:nvPr>
            <p:ph type="dt" sz="half" idx="4294967295"/>
          </p:nvPr>
        </p:nvSpPr>
        <p:spPr>
          <a:xfrm>
            <a:off x="0" y="6356350"/>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50C358D-D6A5-40EE-8804-74EB8D56E5FF}" type="datetime1">
              <a:rPr kumimoji="0" lang="en-US" sz="1200" b="0" i="0" u="none" strike="noStrike" kern="1200" cap="none" spc="0" normalizeH="0" baseline="0" noProof="0" smtClean="0">
                <a:ln>
                  <a:noFill/>
                </a:ln>
                <a:solidFill>
                  <a:prstClr val="black">
                    <a:tint val="75000"/>
                  </a:prstClr>
                </a:solidFill>
                <a:effectLst/>
                <a:uLnTx/>
                <a:uFillTx/>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01/12/2022</a:t>
            </a:fld>
            <a:endParaRPr kumimoji="0" lang="en-US" sz="1200" b="0" i="0" u="none" strike="noStrike" kern="1200" cap="none" spc="0" normalizeH="0" baseline="0" noProof="0">
              <a:ln>
                <a:noFill/>
              </a:ln>
              <a:solidFill>
                <a:prstClr val="black">
                  <a:tint val="75000"/>
                </a:prstClr>
              </a:solidFill>
              <a:effectLst/>
              <a:uLnTx/>
              <a:uFillTx/>
              <a:ea typeface="+mn-ea"/>
              <a:cs typeface="+mn-cs"/>
            </a:endParaRPr>
          </a:p>
        </p:txBody>
      </p:sp>
      <p:sp>
        <p:nvSpPr>
          <p:cNvPr id="22" name="Rectangle 21">
            <a:extLst>
              <a:ext uri="{FF2B5EF4-FFF2-40B4-BE49-F238E27FC236}">
                <a16:creationId xmlns:a16="http://schemas.microsoft.com/office/drawing/2014/main" id="{35F17FA5-2239-47B4-AA4D-F92432D7A337}"/>
              </a:ext>
            </a:extLst>
          </p:cNvPr>
          <p:cNvSpPr/>
          <p:nvPr/>
        </p:nvSpPr>
        <p:spPr>
          <a:xfrm>
            <a:off x="810419" y="1186659"/>
            <a:ext cx="2493963" cy="730024"/>
          </a:xfrm>
          <a:prstGeom prst="rect">
            <a:avLst/>
          </a:prstGeom>
          <a:solidFill>
            <a:srgbClr val="1D4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j-lt"/>
                <a:ea typeface="+mn-ea"/>
                <a:cs typeface="+mn-cs"/>
              </a:rPr>
              <a:t>WHO</a:t>
            </a:r>
          </a:p>
        </p:txBody>
      </p:sp>
      <p:sp>
        <p:nvSpPr>
          <p:cNvPr id="23" name="Rectangle 22">
            <a:extLst>
              <a:ext uri="{FF2B5EF4-FFF2-40B4-BE49-F238E27FC236}">
                <a16:creationId xmlns:a16="http://schemas.microsoft.com/office/drawing/2014/main" id="{39EA41D5-F0C2-44C6-BFCA-CB2AD6C1FD0C}"/>
              </a:ext>
            </a:extLst>
          </p:cNvPr>
          <p:cNvSpPr/>
          <p:nvPr/>
        </p:nvSpPr>
        <p:spPr>
          <a:xfrm>
            <a:off x="3502819" y="1186659"/>
            <a:ext cx="2493963" cy="730024"/>
          </a:xfrm>
          <a:prstGeom prst="rect">
            <a:avLst/>
          </a:prstGeom>
          <a:solidFill>
            <a:srgbClr val="1D4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a:solidFill>
                  <a:prstClr val="white"/>
                </a:solidFill>
                <a:latin typeface="+mj-lt"/>
              </a:rPr>
              <a:t>HOW</a:t>
            </a:r>
            <a:endParaRPr kumimoji="0" lang="en-US" sz="1800" b="1" i="0" u="none" strike="noStrike" kern="1200" cap="none" spc="0" normalizeH="0" baseline="0" noProof="0">
              <a:ln>
                <a:noFill/>
              </a:ln>
              <a:solidFill>
                <a:prstClr val="white"/>
              </a:solidFill>
              <a:effectLst/>
              <a:uLnTx/>
              <a:uFillTx/>
              <a:latin typeface="+mj-lt"/>
              <a:ea typeface="+mn-ea"/>
              <a:cs typeface="+mn-cs"/>
            </a:endParaRPr>
          </a:p>
        </p:txBody>
      </p:sp>
      <p:sp>
        <p:nvSpPr>
          <p:cNvPr id="24" name="Rectangle 23">
            <a:extLst>
              <a:ext uri="{FF2B5EF4-FFF2-40B4-BE49-F238E27FC236}">
                <a16:creationId xmlns:a16="http://schemas.microsoft.com/office/drawing/2014/main" id="{F9C5D071-850F-4C7C-A398-CDB20F347945}"/>
              </a:ext>
            </a:extLst>
          </p:cNvPr>
          <p:cNvSpPr/>
          <p:nvPr/>
        </p:nvSpPr>
        <p:spPr>
          <a:xfrm>
            <a:off x="6195219" y="1186659"/>
            <a:ext cx="2493963" cy="730024"/>
          </a:xfrm>
          <a:prstGeom prst="rect">
            <a:avLst/>
          </a:prstGeom>
          <a:solidFill>
            <a:srgbClr val="1D4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mj-lt"/>
                <a:ea typeface="+mn-ea"/>
                <a:cs typeface="+mn-cs"/>
              </a:rPr>
              <a:t>WHAT</a:t>
            </a:r>
          </a:p>
        </p:txBody>
      </p:sp>
      <p:sp>
        <p:nvSpPr>
          <p:cNvPr id="25" name="Rectangle 24">
            <a:extLst>
              <a:ext uri="{FF2B5EF4-FFF2-40B4-BE49-F238E27FC236}">
                <a16:creationId xmlns:a16="http://schemas.microsoft.com/office/drawing/2014/main" id="{F8D51741-7063-40EF-AA74-F85C38F199AF}"/>
              </a:ext>
            </a:extLst>
          </p:cNvPr>
          <p:cNvSpPr/>
          <p:nvPr/>
        </p:nvSpPr>
        <p:spPr>
          <a:xfrm>
            <a:off x="8887619" y="1186659"/>
            <a:ext cx="2493963" cy="730024"/>
          </a:xfrm>
          <a:prstGeom prst="rect">
            <a:avLst/>
          </a:prstGeom>
          <a:solidFill>
            <a:srgbClr val="1D4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a:solidFill>
                  <a:prstClr val="white"/>
                </a:solidFill>
                <a:latin typeface="+mj-lt"/>
              </a:rPr>
              <a:t>WHERE</a:t>
            </a:r>
            <a:endParaRPr kumimoji="0" lang="en-US" sz="1800" b="1" i="0" u="none" strike="noStrike" kern="1200" cap="none" spc="0" normalizeH="0" baseline="0" noProof="0">
              <a:ln>
                <a:noFill/>
              </a:ln>
              <a:solidFill>
                <a:prstClr val="white"/>
              </a:solidFill>
              <a:effectLst/>
              <a:uLnTx/>
              <a:uFillTx/>
              <a:latin typeface="+mj-lt"/>
              <a:ea typeface="+mn-ea"/>
              <a:cs typeface="+mn-cs"/>
            </a:endParaRPr>
          </a:p>
        </p:txBody>
      </p:sp>
      <p:sp>
        <p:nvSpPr>
          <p:cNvPr id="26" name="Rectangle 25">
            <a:extLst>
              <a:ext uri="{FF2B5EF4-FFF2-40B4-BE49-F238E27FC236}">
                <a16:creationId xmlns:a16="http://schemas.microsoft.com/office/drawing/2014/main" id="{0ADB1C72-515A-456E-B0A8-330F5CE953F7}"/>
              </a:ext>
            </a:extLst>
          </p:cNvPr>
          <p:cNvSpPr/>
          <p:nvPr/>
        </p:nvSpPr>
        <p:spPr>
          <a:xfrm>
            <a:off x="810419" y="1916683"/>
            <a:ext cx="2493963" cy="446314"/>
          </a:xfrm>
          <a:prstGeom prst="rect">
            <a:avLst/>
          </a:prstGeom>
          <a:solidFill>
            <a:schemeClr val="accent1">
              <a:alpha val="2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7" name="Rectangle 26">
            <a:extLst>
              <a:ext uri="{FF2B5EF4-FFF2-40B4-BE49-F238E27FC236}">
                <a16:creationId xmlns:a16="http://schemas.microsoft.com/office/drawing/2014/main" id="{BC6AAE94-8AC1-4859-B5A2-E6F08BB9C328}"/>
              </a:ext>
            </a:extLst>
          </p:cNvPr>
          <p:cNvSpPr/>
          <p:nvPr/>
        </p:nvSpPr>
        <p:spPr>
          <a:xfrm>
            <a:off x="3502819" y="1916683"/>
            <a:ext cx="2493963" cy="446314"/>
          </a:xfrm>
          <a:prstGeom prst="rect">
            <a:avLst/>
          </a:prstGeom>
          <a:solidFill>
            <a:srgbClr val="CDE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8" name="Rectangle 27">
            <a:extLst>
              <a:ext uri="{FF2B5EF4-FFF2-40B4-BE49-F238E27FC236}">
                <a16:creationId xmlns:a16="http://schemas.microsoft.com/office/drawing/2014/main" id="{C946BCF1-892D-4E39-BF5B-63FECFC0BB83}"/>
              </a:ext>
            </a:extLst>
          </p:cNvPr>
          <p:cNvSpPr/>
          <p:nvPr/>
        </p:nvSpPr>
        <p:spPr>
          <a:xfrm>
            <a:off x="6195219" y="1916683"/>
            <a:ext cx="2493963" cy="446314"/>
          </a:xfrm>
          <a:prstGeom prst="rect">
            <a:avLst/>
          </a:prstGeom>
          <a:solidFill>
            <a:srgbClr val="CDE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9" name="Rectangle 28">
            <a:extLst>
              <a:ext uri="{FF2B5EF4-FFF2-40B4-BE49-F238E27FC236}">
                <a16:creationId xmlns:a16="http://schemas.microsoft.com/office/drawing/2014/main" id="{06364087-5F2E-47B8-BCCC-793BE9C7B110}"/>
              </a:ext>
            </a:extLst>
          </p:cNvPr>
          <p:cNvSpPr/>
          <p:nvPr/>
        </p:nvSpPr>
        <p:spPr>
          <a:xfrm>
            <a:off x="8887619" y="1916683"/>
            <a:ext cx="2493963" cy="446314"/>
          </a:xfrm>
          <a:prstGeom prst="rect">
            <a:avLst/>
          </a:prstGeom>
          <a:solidFill>
            <a:srgbClr val="CDE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30" name="Oval 29">
            <a:extLst>
              <a:ext uri="{FF2B5EF4-FFF2-40B4-BE49-F238E27FC236}">
                <a16:creationId xmlns:a16="http://schemas.microsoft.com/office/drawing/2014/main" id="{D4B06844-ABA9-4BDE-B74B-CA3315FC9F0A}"/>
              </a:ext>
            </a:extLst>
          </p:cNvPr>
          <p:cNvSpPr/>
          <p:nvPr/>
        </p:nvSpPr>
        <p:spPr>
          <a:xfrm>
            <a:off x="1756953" y="2062550"/>
            <a:ext cx="600894" cy="600894"/>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31" name="Oval 30">
            <a:extLst>
              <a:ext uri="{FF2B5EF4-FFF2-40B4-BE49-F238E27FC236}">
                <a16:creationId xmlns:a16="http://schemas.microsoft.com/office/drawing/2014/main" id="{6C7333E4-0B7A-4020-8CC9-E47480B570AA}"/>
              </a:ext>
            </a:extLst>
          </p:cNvPr>
          <p:cNvSpPr/>
          <p:nvPr/>
        </p:nvSpPr>
        <p:spPr>
          <a:xfrm>
            <a:off x="4449353" y="2062550"/>
            <a:ext cx="600894" cy="600894"/>
          </a:xfrm>
          <a:prstGeom prst="ellipse">
            <a:avLst/>
          </a:prstGeom>
          <a:solidFill>
            <a:srgbClr val="1D4F67"/>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32" name="Oval 31">
            <a:extLst>
              <a:ext uri="{FF2B5EF4-FFF2-40B4-BE49-F238E27FC236}">
                <a16:creationId xmlns:a16="http://schemas.microsoft.com/office/drawing/2014/main" id="{7FCBDF06-8A51-4985-8EAB-35D2438AB9CA}"/>
              </a:ext>
            </a:extLst>
          </p:cNvPr>
          <p:cNvSpPr/>
          <p:nvPr/>
        </p:nvSpPr>
        <p:spPr>
          <a:xfrm>
            <a:off x="7141753" y="2062550"/>
            <a:ext cx="600894" cy="600894"/>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33" name="Oval 32">
            <a:extLst>
              <a:ext uri="{FF2B5EF4-FFF2-40B4-BE49-F238E27FC236}">
                <a16:creationId xmlns:a16="http://schemas.microsoft.com/office/drawing/2014/main" id="{60CA6BEF-65F3-432F-9255-2063002803D5}"/>
              </a:ext>
            </a:extLst>
          </p:cNvPr>
          <p:cNvSpPr/>
          <p:nvPr/>
        </p:nvSpPr>
        <p:spPr>
          <a:xfrm>
            <a:off x="9834153" y="2062550"/>
            <a:ext cx="600894" cy="600894"/>
          </a:xfrm>
          <a:prstGeom prst="ellipse">
            <a:avLst/>
          </a:prstGeom>
          <a:solidFill>
            <a:srgbClr val="1D4F67"/>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37" name="TextBox 36">
            <a:extLst>
              <a:ext uri="{FF2B5EF4-FFF2-40B4-BE49-F238E27FC236}">
                <a16:creationId xmlns:a16="http://schemas.microsoft.com/office/drawing/2014/main" id="{9B4E683A-3E9D-4031-84CA-BE64FB161A7C}"/>
              </a:ext>
            </a:extLst>
          </p:cNvPr>
          <p:cNvSpPr txBox="1"/>
          <p:nvPr/>
        </p:nvSpPr>
        <p:spPr>
          <a:xfrm>
            <a:off x="6195219" y="3093021"/>
            <a:ext cx="2493963" cy="221599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50000"/>
                  </a:schemeClr>
                </a:solidFill>
                <a:effectLst/>
                <a:uLnTx/>
                <a:uFillTx/>
                <a:ea typeface="+mn-ea"/>
                <a:cs typeface="+mn-cs"/>
              </a:rPr>
              <a:t>Disclosures should capture </a:t>
            </a:r>
            <a:r>
              <a:rPr kumimoji="0" lang="en-US" sz="1600" b="0" i="0" u="none" strike="noStrike" kern="1200" cap="none" spc="0" normalizeH="0" baseline="0" noProof="0" dirty="0">
                <a:ln>
                  <a:noFill/>
                </a:ln>
                <a:effectLst/>
                <a:uLnTx/>
                <a:uFillTx/>
                <a:ea typeface="+mn-ea"/>
                <a:cs typeface="+mn-cs"/>
              </a:rPr>
              <a:t>all</a:t>
            </a:r>
            <a:r>
              <a:rPr kumimoji="0" lang="en-US" sz="1600" b="0" i="0" u="none" strike="noStrike" kern="1200" cap="none" spc="0" normalizeH="0" baseline="0" noProof="0" dirty="0">
                <a:ln>
                  <a:noFill/>
                </a:ln>
                <a:solidFill>
                  <a:schemeClr val="accent1">
                    <a:lumMod val="50000"/>
                  </a:schemeClr>
                </a:solidFill>
                <a:effectLst/>
                <a:uLnTx/>
                <a:uFillTx/>
                <a:ea typeface="+mn-ea"/>
                <a:cs typeface="+mn-cs"/>
              </a:rPr>
              <a:t> Outside Activities,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accent1">
                    <a:lumMod val="50000"/>
                  </a:schemeClr>
                </a:solidFill>
              </a:rPr>
              <a:t>Ownership Interests, Intellectual Property,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50000"/>
                  </a:schemeClr>
                </a:solidFill>
                <a:effectLst/>
                <a:uLnTx/>
                <a:uFillTx/>
                <a:ea typeface="+mn-ea"/>
                <a:cs typeface="+mn-cs"/>
              </a:rPr>
              <a:t>No</a:t>
            </a:r>
            <a:r>
              <a:rPr lang="en-US" sz="1600" dirty="0">
                <a:solidFill>
                  <a:schemeClr val="accent1">
                    <a:lumMod val="50000"/>
                  </a:schemeClr>
                </a:solidFill>
              </a:rPr>
              <a:t>n-US Funding &amp; Affiliations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accent1">
                  <a:lumMod val="50000"/>
                </a:schemeClr>
              </a:solidFill>
              <a:effectLst/>
              <a:uLnTx/>
              <a:uFillTx/>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ea typeface="+mn-ea"/>
                <a:cs typeface="+mn-cs"/>
              </a:rPr>
              <a:t>Useful summary</a:t>
            </a:r>
            <a:r>
              <a:rPr lang="en-US" sz="1600" dirty="0"/>
              <a:t> to add to your OS!</a:t>
            </a:r>
            <a:endParaRPr kumimoji="0" lang="en-US" sz="1600" b="0" i="0" u="none" strike="noStrike" kern="1200" cap="none" spc="0" normalizeH="0" baseline="0" noProof="0" dirty="0">
              <a:ln>
                <a:noFill/>
              </a:ln>
              <a:effectLst/>
              <a:uLnTx/>
              <a:uFillTx/>
            </a:endParaRPr>
          </a:p>
        </p:txBody>
      </p:sp>
      <p:sp>
        <p:nvSpPr>
          <p:cNvPr id="42" name="TextBox 41">
            <a:extLst>
              <a:ext uri="{FF2B5EF4-FFF2-40B4-BE49-F238E27FC236}">
                <a16:creationId xmlns:a16="http://schemas.microsoft.com/office/drawing/2014/main" id="{2240F9DD-2AD7-4085-A45E-25CCA17A038C}"/>
              </a:ext>
            </a:extLst>
          </p:cNvPr>
          <p:cNvSpPr txBox="1"/>
          <p:nvPr/>
        </p:nvSpPr>
        <p:spPr>
          <a:xfrm>
            <a:off x="8887620" y="3093021"/>
            <a:ext cx="2776060" cy="2708434"/>
          </a:xfrm>
          <a:prstGeom prst="rect">
            <a:avLst/>
          </a:prstGeom>
          <a:noFill/>
        </p:spPr>
        <p:txBody>
          <a:bodyPr wrap="square" lIns="0" tIns="0" rIns="0" bIns="0" rtlCol="0">
            <a:spAutoFit/>
          </a:bodyPr>
          <a:lstStyle/>
          <a:p>
            <a:pPr lvl="0" algn="ctr" defTabSz="457200"/>
            <a:r>
              <a:rPr lang="en-US" sz="1600" dirty="0">
                <a:solidFill>
                  <a:schemeClr val="accent1">
                    <a:lumMod val="50000"/>
                  </a:schemeClr>
                </a:solidFill>
              </a:rPr>
              <a:t>Select most recent disclosure from </a:t>
            </a:r>
            <a:r>
              <a:rPr lang="en-US" sz="1600" dirty="0" err="1">
                <a:solidFill>
                  <a:schemeClr val="accent1">
                    <a:lumMod val="50000"/>
                  </a:schemeClr>
                </a:solidFill>
              </a:rPr>
              <a:t>eCOI</a:t>
            </a:r>
            <a:r>
              <a:rPr lang="en-US" sz="1600" dirty="0">
                <a:solidFill>
                  <a:schemeClr val="accent1">
                    <a:lumMod val="50000"/>
                  </a:schemeClr>
                </a:solidFill>
              </a:rPr>
              <a:t> Dashboard.</a:t>
            </a:r>
          </a:p>
          <a:p>
            <a:pPr lvl="0" algn="ctr" defTabSz="457200"/>
            <a:r>
              <a:rPr lang="en-US" sz="1600" dirty="0">
                <a:solidFill>
                  <a:schemeClr val="accent1">
                    <a:lumMod val="50000"/>
                  </a:schemeClr>
                </a:solidFill>
              </a:rPr>
              <a:t>Sample text:</a:t>
            </a:r>
            <a:r>
              <a:rPr lang="en-US" sz="1600" dirty="0"/>
              <a:t> “Your personal disclosure may be found here: </a:t>
            </a:r>
          </a:p>
          <a:p>
            <a:pPr lvl="0" algn="ctr" defTabSz="457200"/>
            <a:r>
              <a:rPr lang="en-US" sz="1600" dirty="0"/>
              <a:t>DISC-000xxxxx”</a:t>
            </a:r>
          </a:p>
          <a:p>
            <a:pPr lvl="0" algn="ctr" defTabSz="457200"/>
            <a:endParaRPr lang="en-US" sz="1600" dirty="0"/>
          </a:p>
          <a:p>
            <a:pPr lvl="0" algn="ctr" defTabSz="457200"/>
            <a:r>
              <a:rPr lang="en-US" sz="1600" dirty="0">
                <a:solidFill>
                  <a:schemeClr val="accent1">
                    <a:lumMod val="50000"/>
                  </a:schemeClr>
                </a:solidFill>
              </a:rPr>
              <a:t>Scroll to Summary tab and</a:t>
            </a:r>
          </a:p>
          <a:p>
            <a:pPr lvl="0" algn="ctr" defTabSz="457200"/>
            <a:r>
              <a:rPr lang="en-US" sz="1600" dirty="0">
                <a:solidFill>
                  <a:schemeClr val="accent1">
                    <a:lumMod val="50000"/>
                  </a:schemeClr>
                </a:solidFill>
              </a:rPr>
              <a:t>select Printer Version of your project </a:t>
            </a:r>
            <a:r>
              <a:rPr lang="en-US" sz="1600">
                <a:solidFill>
                  <a:schemeClr val="accent1">
                    <a:lumMod val="50000"/>
                  </a:schemeClr>
                </a:solidFill>
              </a:rPr>
              <a:t>specific disclosure </a:t>
            </a:r>
            <a:r>
              <a:rPr lang="en-US" sz="1600" dirty="0">
                <a:solidFill>
                  <a:schemeClr val="accent1">
                    <a:lumMod val="50000"/>
                  </a:schemeClr>
                </a:solidFill>
              </a:rPr>
              <a:t>from the left-hand column.</a:t>
            </a:r>
            <a:endParaRPr kumimoji="0" lang="en-US" sz="1600" b="0" i="0" u="none" strike="noStrike" kern="1200" cap="none" spc="0" normalizeH="0" baseline="0" noProof="0" dirty="0">
              <a:ln>
                <a:noFill/>
              </a:ln>
              <a:solidFill>
                <a:schemeClr val="accent1">
                  <a:lumMod val="50000"/>
                </a:schemeClr>
              </a:solidFill>
              <a:effectLst/>
              <a:uLnTx/>
              <a:uFillTx/>
            </a:endParaRPr>
          </a:p>
        </p:txBody>
      </p:sp>
      <p:grpSp>
        <p:nvGrpSpPr>
          <p:cNvPr id="48" name="Group 47">
            <a:extLst>
              <a:ext uri="{FF2B5EF4-FFF2-40B4-BE49-F238E27FC236}">
                <a16:creationId xmlns:a16="http://schemas.microsoft.com/office/drawing/2014/main" id="{C22A56B7-E721-4380-BA9F-2D1662BA3480}"/>
              </a:ext>
            </a:extLst>
          </p:cNvPr>
          <p:cNvGrpSpPr/>
          <p:nvPr/>
        </p:nvGrpSpPr>
        <p:grpSpPr>
          <a:xfrm>
            <a:off x="1964532" y="2220122"/>
            <a:ext cx="185737" cy="285750"/>
            <a:chOff x="7666038" y="5922963"/>
            <a:chExt cx="185737" cy="285750"/>
          </a:xfrm>
          <a:solidFill>
            <a:schemeClr val="bg1"/>
          </a:solidFill>
        </p:grpSpPr>
        <p:sp>
          <p:nvSpPr>
            <p:cNvPr id="49" name="Freeform 3584">
              <a:extLst>
                <a:ext uri="{FF2B5EF4-FFF2-40B4-BE49-F238E27FC236}">
                  <a16:creationId xmlns:a16="http://schemas.microsoft.com/office/drawing/2014/main" id="{01254BE9-5684-4105-9C40-F15258968CAE}"/>
                </a:ext>
              </a:extLst>
            </p:cNvPr>
            <p:cNvSpPr>
              <a:spLocks/>
            </p:cNvSpPr>
            <p:nvPr/>
          </p:nvSpPr>
          <p:spPr bwMode="auto">
            <a:xfrm>
              <a:off x="7689850" y="5922963"/>
              <a:ext cx="95250" cy="95250"/>
            </a:xfrm>
            <a:custGeom>
              <a:avLst/>
              <a:gdLst>
                <a:gd name="T0" fmla="*/ 133 w 240"/>
                <a:gd name="T1" fmla="*/ 239 h 240"/>
                <a:gd name="T2" fmla="*/ 156 w 240"/>
                <a:gd name="T3" fmla="*/ 235 h 240"/>
                <a:gd name="T4" fmla="*/ 177 w 240"/>
                <a:gd name="T5" fmla="*/ 226 h 240"/>
                <a:gd name="T6" fmla="*/ 197 w 240"/>
                <a:gd name="T7" fmla="*/ 212 h 240"/>
                <a:gd name="T8" fmla="*/ 213 w 240"/>
                <a:gd name="T9" fmla="*/ 196 h 240"/>
                <a:gd name="T10" fmla="*/ 226 w 240"/>
                <a:gd name="T11" fmla="*/ 177 h 240"/>
                <a:gd name="T12" fmla="*/ 235 w 240"/>
                <a:gd name="T13" fmla="*/ 155 h 240"/>
                <a:gd name="T14" fmla="*/ 240 w 240"/>
                <a:gd name="T15" fmla="*/ 132 h 240"/>
                <a:gd name="T16" fmla="*/ 240 w 240"/>
                <a:gd name="T17" fmla="*/ 108 h 240"/>
                <a:gd name="T18" fmla="*/ 235 w 240"/>
                <a:gd name="T19" fmla="*/ 83 h 240"/>
                <a:gd name="T20" fmla="*/ 226 w 240"/>
                <a:gd name="T21" fmla="*/ 63 h 240"/>
                <a:gd name="T22" fmla="*/ 213 w 240"/>
                <a:gd name="T23" fmla="*/ 43 h 240"/>
                <a:gd name="T24" fmla="*/ 197 w 240"/>
                <a:gd name="T25" fmla="*/ 27 h 240"/>
                <a:gd name="T26" fmla="*/ 177 w 240"/>
                <a:gd name="T27" fmla="*/ 14 h 240"/>
                <a:gd name="T28" fmla="*/ 156 w 240"/>
                <a:gd name="T29" fmla="*/ 5 h 240"/>
                <a:gd name="T30" fmla="*/ 133 w 240"/>
                <a:gd name="T31" fmla="*/ 0 h 240"/>
                <a:gd name="T32" fmla="*/ 108 w 240"/>
                <a:gd name="T33" fmla="*/ 0 h 240"/>
                <a:gd name="T34" fmla="*/ 85 w 240"/>
                <a:gd name="T35" fmla="*/ 5 h 240"/>
                <a:gd name="T36" fmla="*/ 63 w 240"/>
                <a:gd name="T37" fmla="*/ 14 h 240"/>
                <a:gd name="T38" fmla="*/ 44 w 240"/>
                <a:gd name="T39" fmla="*/ 27 h 240"/>
                <a:gd name="T40" fmla="*/ 27 w 240"/>
                <a:gd name="T41" fmla="*/ 43 h 240"/>
                <a:gd name="T42" fmla="*/ 14 w 240"/>
                <a:gd name="T43" fmla="*/ 63 h 240"/>
                <a:gd name="T44" fmla="*/ 5 w 240"/>
                <a:gd name="T45" fmla="*/ 83 h 240"/>
                <a:gd name="T46" fmla="*/ 0 w 240"/>
                <a:gd name="T47" fmla="*/ 108 h 240"/>
                <a:gd name="T48" fmla="*/ 0 w 240"/>
                <a:gd name="T49" fmla="*/ 132 h 240"/>
                <a:gd name="T50" fmla="*/ 5 w 240"/>
                <a:gd name="T51" fmla="*/ 155 h 240"/>
                <a:gd name="T52" fmla="*/ 14 w 240"/>
                <a:gd name="T53" fmla="*/ 177 h 240"/>
                <a:gd name="T54" fmla="*/ 27 w 240"/>
                <a:gd name="T55" fmla="*/ 196 h 240"/>
                <a:gd name="T56" fmla="*/ 44 w 240"/>
                <a:gd name="T57" fmla="*/ 212 h 240"/>
                <a:gd name="T58" fmla="*/ 63 w 240"/>
                <a:gd name="T59" fmla="*/ 226 h 240"/>
                <a:gd name="T60" fmla="*/ 85 w 240"/>
                <a:gd name="T61" fmla="*/ 235 h 240"/>
                <a:gd name="T62" fmla="*/ 108 w 240"/>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40">
                  <a:moveTo>
                    <a:pt x="121" y="240"/>
                  </a:moveTo>
                  <a:lnTo>
                    <a:pt x="133" y="239"/>
                  </a:lnTo>
                  <a:lnTo>
                    <a:pt x="144" y="237"/>
                  </a:lnTo>
                  <a:lnTo>
                    <a:pt x="156" y="235"/>
                  </a:lnTo>
                  <a:lnTo>
                    <a:pt x="167" y="230"/>
                  </a:lnTo>
                  <a:lnTo>
                    <a:pt x="177" y="226"/>
                  </a:lnTo>
                  <a:lnTo>
                    <a:pt x="188" y="219"/>
                  </a:lnTo>
                  <a:lnTo>
                    <a:pt x="197" y="212"/>
                  </a:lnTo>
                  <a:lnTo>
                    <a:pt x="206" y="204"/>
                  </a:lnTo>
                  <a:lnTo>
                    <a:pt x="213" y="196"/>
                  </a:lnTo>
                  <a:lnTo>
                    <a:pt x="220" y="187"/>
                  </a:lnTo>
                  <a:lnTo>
                    <a:pt x="226" y="177"/>
                  </a:lnTo>
                  <a:lnTo>
                    <a:pt x="231" y="167"/>
                  </a:lnTo>
                  <a:lnTo>
                    <a:pt x="235" y="155"/>
                  </a:lnTo>
                  <a:lnTo>
                    <a:pt x="238" y="144"/>
                  </a:lnTo>
                  <a:lnTo>
                    <a:pt x="240" y="132"/>
                  </a:lnTo>
                  <a:lnTo>
                    <a:pt x="240" y="119"/>
                  </a:lnTo>
                  <a:lnTo>
                    <a:pt x="240" y="108"/>
                  </a:lnTo>
                  <a:lnTo>
                    <a:pt x="238" y="95"/>
                  </a:lnTo>
                  <a:lnTo>
                    <a:pt x="235" y="83"/>
                  </a:lnTo>
                  <a:lnTo>
                    <a:pt x="231" y="73"/>
                  </a:lnTo>
                  <a:lnTo>
                    <a:pt x="226" y="63"/>
                  </a:lnTo>
                  <a:lnTo>
                    <a:pt x="220" y="52"/>
                  </a:lnTo>
                  <a:lnTo>
                    <a:pt x="213" y="43"/>
                  </a:lnTo>
                  <a:lnTo>
                    <a:pt x="206" y="34"/>
                  </a:lnTo>
                  <a:lnTo>
                    <a:pt x="197" y="27"/>
                  </a:lnTo>
                  <a:lnTo>
                    <a:pt x="188" y="20"/>
                  </a:lnTo>
                  <a:lnTo>
                    <a:pt x="177" y="14"/>
                  </a:lnTo>
                  <a:lnTo>
                    <a:pt x="167" y="9"/>
                  </a:lnTo>
                  <a:lnTo>
                    <a:pt x="156" y="5"/>
                  </a:lnTo>
                  <a:lnTo>
                    <a:pt x="144" y="2"/>
                  </a:lnTo>
                  <a:lnTo>
                    <a:pt x="133" y="0"/>
                  </a:lnTo>
                  <a:lnTo>
                    <a:pt x="121" y="0"/>
                  </a:lnTo>
                  <a:lnTo>
                    <a:pt x="108" y="0"/>
                  </a:lnTo>
                  <a:lnTo>
                    <a:pt x="97" y="2"/>
                  </a:lnTo>
                  <a:lnTo>
                    <a:pt x="85" y="5"/>
                  </a:lnTo>
                  <a:lnTo>
                    <a:pt x="73" y="9"/>
                  </a:lnTo>
                  <a:lnTo>
                    <a:pt x="63" y="14"/>
                  </a:lnTo>
                  <a:lnTo>
                    <a:pt x="53" y="20"/>
                  </a:lnTo>
                  <a:lnTo>
                    <a:pt x="44" y="27"/>
                  </a:lnTo>
                  <a:lnTo>
                    <a:pt x="35" y="34"/>
                  </a:lnTo>
                  <a:lnTo>
                    <a:pt x="27" y="43"/>
                  </a:lnTo>
                  <a:lnTo>
                    <a:pt x="21" y="52"/>
                  </a:lnTo>
                  <a:lnTo>
                    <a:pt x="14" y="63"/>
                  </a:lnTo>
                  <a:lnTo>
                    <a:pt x="9" y="73"/>
                  </a:lnTo>
                  <a:lnTo>
                    <a:pt x="5" y="83"/>
                  </a:lnTo>
                  <a:lnTo>
                    <a:pt x="3" y="95"/>
                  </a:lnTo>
                  <a:lnTo>
                    <a:pt x="0" y="108"/>
                  </a:lnTo>
                  <a:lnTo>
                    <a:pt x="0" y="119"/>
                  </a:lnTo>
                  <a:lnTo>
                    <a:pt x="0" y="132"/>
                  </a:lnTo>
                  <a:lnTo>
                    <a:pt x="3" y="144"/>
                  </a:lnTo>
                  <a:lnTo>
                    <a:pt x="5" y="155"/>
                  </a:lnTo>
                  <a:lnTo>
                    <a:pt x="9" y="167"/>
                  </a:lnTo>
                  <a:lnTo>
                    <a:pt x="14" y="177"/>
                  </a:lnTo>
                  <a:lnTo>
                    <a:pt x="21" y="187"/>
                  </a:lnTo>
                  <a:lnTo>
                    <a:pt x="27" y="196"/>
                  </a:lnTo>
                  <a:lnTo>
                    <a:pt x="35" y="204"/>
                  </a:lnTo>
                  <a:lnTo>
                    <a:pt x="44" y="212"/>
                  </a:lnTo>
                  <a:lnTo>
                    <a:pt x="53" y="219"/>
                  </a:lnTo>
                  <a:lnTo>
                    <a:pt x="63" y="226"/>
                  </a:lnTo>
                  <a:lnTo>
                    <a:pt x="73" y="230"/>
                  </a:lnTo>
                  <a:lnTo>
                    <a:pt x="85" y="235"/>
                  </a:lnTo>
                  <a:lnTo>
                    <a:pt x="97" y="237"/>
                  </a:lnTo>
                  <a:lnTo>
                    <a:pt x="108" y="239"/>
                  </a:lnTo>
                  <a:lnTo>
                    <a:pt x="121"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0" name="Freeform 3585">
              <a:extLst>
                <a:ext uri="{FF2B5EF4-FFF2-40B4-BE49-F238E27FC236}">
                  <a16:creationId xmlns:a16="http://schemas.microsoft.com/office/drawing/2014/main" id="{6B36C9FE-B1B6-402D-BDEC-CE44E595F740}"/>
                </a:ext>
              </a:extLst>
            </p:cNvPr>
            <p:cNvSpPr>
              <a:spLocks/>
            </p:cNvSpPr>
            <p:nvPr/>
          </p:nvSpPr>
          <p:spPr bwMode="auto">
            <a:xfrm>
              <a:off x="7666038" y="6027738"/>
              <a:ext cx="142875" cy="180975"/>
            </a:xfrm>
            <a:custGeom>
              <a:avLst/>
              <a:gdLst>
                <a:gd name="T0" fmla="*/ 361 w 361"/>
                <a:gd name="T1" fmla="*/ 0 h 456"/>
                <a:gd name="T2" fmla="*/ 200 w 361"/>
                <a:gd name="T3" fmla="*/ 0 h 456"/>
                <a:gd name="T4" fmla="*/ 216 w 361"/>
                <a:gd name="T5" fmla="*/ 202 h 456"/>
                <a:gd name="T6" fmla="*/ 214 w 361"/>
                <a:gd name="T7" fmla="*/ 204 h 456"/>
                <a:gd name="T8" fmla="*/ 213 w 361"/>
                <a:gd name="T9" fmla="*/ 206 h 456"/>
                <a:gd name="T10" fmla="*/ 184 w 361"/>
                <a:gd name="T11" fmla="*/ 237 h 456"/>
                <a:gd name="T12" fmla="*/ 181 w 361"/>
                <a:gd name="T13" fmla="*/ 238 h 456"/>
                <a:gd name="T14" fmla="*/ 178 w 361"/>
                <a:gd name="T15" fmla="*/ 238 h 456"/>
                <a:gd name="T16" fmla="*/ 177 w 361"/>
                <a:gd name="T17" fmla="*/ 238 h 456"/>
                <a:gd name="T18" fmla="*/ 175 w 361"/>
                <a:gd name="T19" fmla="*/ 237 h 456"/>
                <a:gd name="T20" fmla="*/ 144 w 361"/>
                <a:gd name="T21" fmla="*/ 206 h 456"/>
                <a:gd name="T22" fmla="*/ 142 w 361"/>
                <a:gd name="T23" fmla="*/ 204 h 456"/>
                <a:gd name="T24" fmla="*/ 142 w 361"/>
                <a:gd name="T25" fmla="*/ 202 h 456"/>
                <a:gd name="T26" fmla="*/ 158 w 361"/>
                <a:gd name="T27" fmla="*/ 0 h 456"/>
                <a:gd name="T28" fmla="*/ 0 w 361"/>
                <a:gd name="T29" fmla="*/ 0 h 456"/>
                <a:gd name="T30" fmla="*/ 0 w 361"/>
                <a:gd name="T31" fmla="*/ 12 h 456"/>
                <a:gd name="T32" fmla="*/ 1 w 361"/>
                <a:gd name="T33" fmla="*/ 36 h 456"/>
                <a:gd name="T34" fmla="*/ 2 w 361"/>
                <a:gd name="T35" fmla="*/ 59 h 456"/>
                <a:gd name="T36" fmla="*/ 6 w 361"/>
                <a:gd name="T37" fmla="*/ 81 h 456"/>
                <a:gd name="T38" fmla="*/ 10 w 361"/>
                <a:gd name="T39" fmla="*/ 102 h 456"/>
                <a:gd name="T40" fmla="*/ 15 w 361"/>
                <a:gd name="T41" fmla="*/ 121 h 456"/>
                <a:gd name="T42" fmla="*/ 20 w 361"/>
                <a:gd name="T43" fmla="*/ 139 h 456"/>
                <a:gd name="T44" fmla="*/ 28 w 361"/>
                <a:gd name="T45" fmla="*/ 157 h 456"/>
                <a:gd name="T46" fmla="*/ 35 w 361"/>
                <a:gd name="T47" fmla="*/ 172 h 456"/>
                <a:gd name="T48" fmla="*/ 44 w 361"/>
                <a:gd name="T49" fmla="*/ 188 h 456"/>
                <a:gd name="T50" fmla="*/ 51 w 361"/>
                <a:gd name="T51" fmla="*/ 201 h 456"/>
                <a:gd name="T52" fmla="*/ 60 w 361"/>
                <a:gd name="T53" fmla="*/ 213 h 456"/>
                <a:gd name="T54" fmla="*/ 69 w 361"/>
                <a:gd name="T55" fmla="*/ 225 h 456"/>
                <a:gd name="T56" fmla="*/ 80 w 361"/>
                <a:gd name="T57" fmla="*/ 235 h 456"/>
                <a:gd name="T58" fmla="*/ 89 w 361"/>
                <a:gd name="T59" fmla="*/ 244 h 456"/>
                <a:gd name="T60" fmla="*/ 99 w 361"/>
                <a:gd name="T61" fmla="*/ 252 h 456"/>
                <a:gd name="T62" fmla="*/ 108 w 361"/>
                <a:gd name="T63" fmla="*/ 258 h 456"/>
                <a:gd name="T64" fmla="*/ 108 w 361"/>
                <a:gd name="T65" fmla="*/ 456 h 456"/>
                <a:gd name="T66" fmla="*/ 253 w 361"/>
                <a:gd name="T67" fmla="*/ 456 h 456"/>
                <a:gd name="T68" fmla="*/ 253 w 361"/>
                <a:gd name="T69" fmla="*/ 258 h 456"/>
                <a:gd name="T70" fmla="*/ 262 w 361"/>
                <a:gd name="T71" fmla="*/ 252 h 456"/>
                <a:gd name="T72" fmla="*/ 272 w 361"/>
                <a:gd name="T73" fmla="*/ 244 h 456"/>
                <a:gd name="T74" fmla="*/ 281 w 361"/>
                <a:gd name="T75" fmla="*/ 235 h 456"/>
                <a:gd name="T76" fmla="*/ 291 w 361"/>
                <a:gd name="T77" fmla="*/ 225 h 456"/>
                <a:gd name="T78" fmla="*/ 300 w 361"/>
                <a:gd name="T79" fmla="*/ 213 h 456"/>
                <a:gd name="T80" fmla="*/ 309 w 361"/>
                <a:gd name="T81" fmla="*/ 201 h 456"/>
                <a:gd name="T82" fmla="*/ 318 w 361"/>
                <a:gd name="T83" fmla="*/ 188 h 456"/>
                <a:gd name="T84" fmla="*/ 326 w 361"/>
                <a:gd name="T85" fmla="*/ 172 h 456"/>
                <a:gd name="T86" fmla="*/ 334 w 361"/>
                <a:gd name="T87" fmla="*/ 157 h 456"/>
                <a:gd name="T88" fmla="*/ 340 w 361"/>
                <a:gd name="T89" fmla="*/ 139 h 456"/>
                <a:gd name="T90" fmla="*/ 345 w 361"/>
                <a:gd name="T91" fmla="*/ 121 h 456"/>
                <a:gd name="T92" fmla="*/ 351 w 361"/>
                <a:gd name="T93" fmla="*/ 102 h 456"/>
                <a:gd name="T94" fmla="*/ 356 w 361"/>
                <a:gd name="T95" fmla="*/ 81 h 456"/>
                <a:gd name="T96" fmla="*/ 358 w 361"/>
                <a:gd name="T97" fmla="*/ 59 h 456"/>
                <a:gd name="T98" fmla="*/ 359 w 361"/>
                <a:gd name="T99" fmla="*/ 36 h 456"/>
                <a:gd name="T100" fmla="*/ 361 w 361"/>
                <a:gd name="T101" fmla="*/ 12 h 456"/>
                <a:gd name="T102" fmla="*/ 361 w 361"/>
                <a:gd name="T10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1" h="456">
                  <a:moveTo>
                    <a:pt x="361" y="0"/>
                  </a:moveTo>
                  <a:lnTo>
                    <a:pt x="200" y="0"/>
                  </a:lnTo>
                  <a:lnTo>
                    <a:pt x="216" y="202"/>
                  </a:lnTo>
                  <a:lnTo>
                    <a:pt x="214" y="204"/>
                  </a:lnTo>
                  <a:lnTo>
                    <a:pt x="213" y="206"/>
                  </a:lnTo>
                  <a:lnTo>
                    <a:pt x="184" y="237"/>
                  </a:lnTo>
                  <a:lnTo>
                    <a:pt x="181" y="238"/>
                  </a:lnTo>
                  <a:lnTo>
                    <a:pt x="178" y="238"/>
                  </a:lnTo>
                  <a:lnTo>
                    <a:pt x="177" y="238"/>
                  </a:lnTo>
                  <a:lnTo>
                    <a:pt x="175" y="237"/>
                  </a:lnTo>
                  <a:lnTo>
                    <a:pt x="144" y="206"/>
                  </a:lnTo>
                  <a:lnTo>
                    <a:pt x="142" y="204"/>
                  </a:lnTo>
                  <a:lnTo>
                    <a:pt x="142" y="202"/>
                  </a:lnTo>
                  <a:lnTo>
                    <a:pt x="158" y="0"/>
                  </a:lnTo>
                  <a:lnTo>
                    <a:pt x="0" y="0"/>
                  </a:lnTo>
                  <a:lnTo>
                    <a:pt x="0" y="12"/>
                  </a:lnTo>
                  <a:lnTo>
                    <a:pt x="1" y="36"/>
                  </a:lnTo>
                  <a:lnTo>
                    <a:pt x="2" y="59"/>
                  </a:lnTo>
                  <a:lnTo>
                    <a:pt x="6" y="81"/>
                  </a:lnTo>
                  <a:lnTo>
                    <a:pt x="10" y="102"/>
                  </a:lnTo>
                  <a:lnTo>
                    <a:pt x="15" y="121"/>
                  </a:lnTo>
                  <a:lnTo>
                    <a:pt x="20" y="139"/>
                  </a:lnTo>
                  <a:lnTo>
                    <a:pt x="28" y="157"/>
                  </a:lnTo>
                  <a:lnTo>
                    <a:pt x="35" y="172"/>
                  </a:lnTo>
                  <a:lnTo>
                    <a:pt x="44" y="188"/>
                  </a:lnTo>
                  <a:lnTo>
                    <a:pt x="51" y="201"/>
                  </a:lnTo>
                  <a:lnTo>
                    <a:pt x="60" y="213"/>
                  </a:lnTo>
                  <a:lnTo>
                    <a:pt x="69" y="225"/>
                  </a:lnTo>
                  <a:lnTo>
                    <a:pt x="80" y="235"/>
                  </a:lnTo>
                  <a:lnTo>
                    <a:pt x="89" y="244"/>
                  </a:lnTo>
                  <a:lnTo>
                    <a:pt x="99" y="252"/>
                  </a:lnTo>
                  <a:lnTo>
                    <a:pt x="108" y="258"/>
                  </a:lnTo>
                  <a:lnTo>
                    <a:pt x="108" y="456"/>
                  </a:lnTo>
                  <a:lnTo>
                    <a:pt x="253" y="456"/>
                  </a:lnTo>
                  <a:lnTo>
                    <a:pt x="253" y="258"/>
                  </a:lnTo>
                  <a:lnTo>
                    <a:pt x="262" y="252"/>
                  </a:lnTo>
                  <a:lnTo>
                    <a:pt x="272" y="244"/>
                  </a:lnTo>
                  <a:lnTo>
                    <a:pt x="281" y="235"/>
                  </a:lnTo>
                  <a:lnTo>
                    <a:pt x="291" y="225"/>
                  </a:lnTo>
                  <a:lnTo>
                    <a:pt x="300" y="213"/>
                  </a:lnTo>
                  <a:lnTo>
                    <a:pt x="309" y="201"/>
                  </a:lnTo>
                  <a:lnTo>
                    <a:pt x="318" y="188"/>
                  </a:lnTo>
                  <a:lnTo>
                    <a:pt x="326" y="172"/>
                  </a:lnTo>
                  <a:lnTo>
                    <a:pt x="334" y="157"/>
                  </a:lnTo>
                  <a:lnTo>
                    <a:pt x="340" y="139"/>
                  </a:lnTo>
                  <a:lnTo>
                    <a:pt x="345" y="121"/>
                  </a:lnTo>
                  <a:lnTo>
                    <a:pt x="351" y="102"/>
                  </a:lnTo>
                  <a:lnTo>
                    <a:pt x="356" y="81"/>
                  </a:lnTo>
                  <a:lnTo>
                    <a:pt x="358" y="59"/>
                  </a:lnTo>
                  <a:lnTo>
                    <a:pt x="359" y="36"/>
                  </a:lnTo>
                  <a:lnTo>
                    <a:pt x="361" y="12"/>
                  </a:lnTo>
                  <a:lnTo>
                    <a:pt x="3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1" name="Freeform 3586">
              <a:extLst>
                <a:ext uri="{FF2B5EF4-FFF2-40B4-BE49-F238E27FC236}">
                  <a16:creationId xmlns:a16="http://schemas.microsoft.com/office/drawing/2014/main" id="{409513AD-7B47-4079-B59B-00E3D8FE3527}"/>
                </a:ext>
              </a:extLst>
            </p:cNvPr>
            <p:cNvSpPr>
              <a:spLocks/>
            </p:cNvSpPr>
            <p:nvPr/>
          </p:nvSpPr>
          <p:spPr bwMode="auto">
            <a:xfrm>
              <a:off x="7804150" y="6103938"/>
              <a:ext cx="47625" cy="104775"/>
            </a:xfrm>
            <a:custGeom>
              <a:avLst/>
              <a:gdLst>
                <a:gd name="T0" fmla="*/ 72 w 120"/>
                <a:gd name="T1" fmla="*/ 24 h 264"/>
                <a:gd name="T2" fmla="*/ 72 w 120"/>
                <a:gd name="T3" fmla="*/ 0 h 264"/>
                <a:gd name="T4" fmla="*/ 48 w 120"/>
                <a:gd name="T5" fmla="*/ 0 h 264"/>
                <a:gd name="T6" fmla="*/ 48 w 120"/>
                <a:gd name="T7" fmla="*/ 24 h 264"/>
                <a:gd name="T8" fmla="*/ 0 w 120"/>
                <a:gd name="T9" fmla="*/ 24 h 264"/>
                <a:gd name="T10" fmla="*/ 0 w 120"/>
                <a:gd name="T11" fmla="*/ 264 h 264"/>
                <a:gd name="T12" fmla="*/ 120 w 120"/>
                <a:gd name="T13" fmla="*/ 264 h 264"/>
                <a:gd name="T14" fmla="*/ 120 w 120"/>
                <a:gd name="T15" fmla="*/ 24 h 264"/>
                <a:gd name="T16" fmla="*/ 72 w 120"/>
                <a:gd name="T17" fmla="*/ 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264">
                  <a:moveTo>
                    <a:pt x="72" y="24"/>
                  </a:moveTo>
                  <a:lnTo>
                    <a:pt x="72" y="0"/>
                  </a:lnTo>
                  <a:lnTo>
                    <a:pt x="48" y="0"/>
                  </a:lnTo>
                  <a:lnTo>
                    <a:pt x="48" y="24"/>
                  </a:lnTo>
                  <a:lnTo>
                    <a:pt x="0" y="24"/>
                  </a:lnTo>
                  <a:lnTo>
                    <a:pt x="0" y="264"/>
                  </a:lnTo>
                  <a:lnTo>
                    <a:pt x="120" y="264"/>
                  </a:lnTo>
                  <a:lnTo>
                    <a:pt x="120" y="24"/>
                  </a:lnTo>
                  <a:lnTo>
                    <a:pt x="7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sp>
        <p:nvSpPr>
          <p:cNvPr id="61" name="Freeform 391">
            <a:extLst>
              <a:ext uri="{FF2B5EF4-FFF2-40B4-BE49-F238E27FC236}">
                <a16:creationId xmlns:a16="http://schemas.microsoft.com/office/drawing/2014/main" id="{E3692043-01E0-48C2-89BF-CABC9D66B71F}"/>
              </a:ext>
            </a:extLst>
          </p:cNvPr>
          <p:cNvSpPr>
            <a:spLocks noEditPoints="1"/>
          </p:cNvSpPr>
          <p:nvPr/>
        </p:nvSpPr>
        <p:spPr bwMode="auto">
          <a:xfrm>
            <a:off x="4606131" y="2219328"/>
            <a:ext cx="287338" cy="287338"/>
          </a:xfrm>
          <a:custGeom>
            <a:avLst/>
            <a:gdLst>
              <a:gd name="T0" fmla="*/ 515 w 903"/>
              <a:gd name="T1" fmla="*/ 619 h 904"/>
              <a:gd name="T2" fmla="*/ 486 w 903"/>
              <a:gd name="T3" fmla="*/ 580 h 904"/>
              <a:gd name="T4" fmla="*/ 488 w 903"/>
              <a:gd name="T5" fmla="*/ 528 h 904"/>
              <a:gd name="T6" fmla="*/ 521 w 903"/>
              <a:gd name="T7" fmla="*/ 491 h 904"/>
              <a:gd name="T8" fmla="*/ 573 w 903"/>
              <a:gd name="T9" fmla="*/ 483 h 904"/>
              <a:gd name="T10" fmla="*/ 616 w 903"/>
              <a:gd name="T11" fmla="*/ 509 h 904"/>
              <a:gd name="T12" fmla="*/ 633 w 903"/>
              <a:gd name="T13" fmla="*/ 557 h 904"/>
              <a:gd name="T14" fmla="*/ 616 w 903"/>
              <a:gd name="T15" fmla="*/ 604 h 904"/>
              <a:gd name="T16" fmla="*/ 573 w 903"/>
              <a:gd name="T17" fmla="*/ 631 h 904"/>
              <a:gd name="T18" fmla="*/ 305 w 903"/>
              <a:gd name="T19" fmla="*/ 617 h 904"/>
              <a:gd name="T20" fmla="*/ 288 w 903"/>
              <a:gd name="T21" fmla="*/ 608 h 904"/>
              <a:gd name="T22" fmla="*/ 592 w 903"/>
              <a:gd name="T23" fmla="*/ 290 h 904"/>
              <a:gd name="T24" fmla="*/ 610 w 903"/>
              <a:gd name="T25" fmla="*/ 289 h 904"/>
              <a:gd name="T26" fmla="*/ 617 w 903"/>
              <a:gd name="T27" fmla="*/ 307 h 904"/>
              <a:gd name="T28" fmla="*/ 275 w 903"/>
              <a:gd name="T29" fmla="*/ 324 h 904"/>
              <a:gd name="T30" fmla="*/ 305 w 903"/>
              <a:gd name="T31" fmla="*/ 284 h 904"/>
              <a:gd name="T32" fmla="*/ 354 w 903"/>
              <a:gd name="T33" fmla="*/ 272 h 904"/>
              <a:gd name="T34" fmla="*/ 400 w 903"/>
              <a:gd name="T35" fmla="*/ 293 h 904"/>
              <a:gd name="T36" fmla="*/ 422 w 903"/>
              <a:gd name="T37" fmla="*/ 338 h 904"/>
              <a:gd name="T38" fmla="*/ 409 w 903"/>
              <a:gd name="T39" fmla="*/ 389 h 904"/>
              <a:gd name="T40" fmla="*/ 369 w 903"/>
              <a:gd name="T41" fmla="*/ 418 h 904"/>
              <a:gd name="T42" fmla="*/ 318 w 903"/>
              <a:gd name="T43" fmla="*/ 416 h 904"/>
              <a:gd name="T44" fmla="*/ 280 w 903"/>
              <a:gd name="T45" fmla="*/ 382 h 904"/>
              <a:gd name="T46" fmla="*/ 903 w 903"/>
              <a:gd name="T47" fmla="*/ 452 h 904"/>
              <a:gd name="T48" fmla="*/ 866 w 903"/>
              <a:gd name="T49" fmla="*/ 378 h 904"/>
              <a:gd name="T50" fmla="*/ 875 w 903"/>
              <a:gd name="T51" fmla="*/ 303 h 904"/>
              <a:gd name="T52" fmla="*/ 829 w 903"/>
              <a:gd name="T53" fmla="*/ 234 h 904"/>
              <a:gd name="T54" fmla="*/ 795 w 903"/>
              <a:gd name="T55" fmla="*/ 175 h 904"/>
              <a:gd name="T56" fmla="*/ 750 w 903"/>
              <a:gd name="T57" fmla="*/ 116 h 904"/>
              <a:gd name="T58" fmla="*/ 680 w 903"/>
              <a:gd name="T59" fmla="*/ 110 h 904"/>
              <a:gd name="T60" fmla="*/ 636 w 903"/>
              <a:gd name="T61" fmla="*/ 40 h 904"/>
              <a:gd name="T62" fmla="*/ 552 w 903"/>
              <a:gd name="T63" fmla="*/ 36 h 904"/>
              <a:gd name="T64" fmla="*/ 488 w 903"/>
              <a:gd name="T65" fmla="*/ 8 h 904"/>
              <a:gd name="T66" fmla="*/ 404 w 903"/>
              <a:gd name="T67" fmla="*/ 13 h 904"/>
              <a:gd name="T68" fmla="*/ 340 w 903"/>
              <a:gd name="T69" fmla="*/ 32 h 904"/>
              <a:gd name="T70" fmla="*/ 257 w 903"/>
              <a:gd name="T71" fmla="*/ 47 h 904"/>
              <a:gd name="T72" fmla="*/ 210 w 903"/>
              <a:gd name="T73" fmla="*/ 107 h 904"/>
              <a:gd name="T74" fmla="*/ 146 w 903"/>
              <a:gd name="T75" fmla="*/ 121 h 904"/>
              <a:gd name="T76" fmla="*/ 106 w 903"/>
              <a:gd name="T77" fmla="*/ 187 h 904"/>
              <a:gd name="T78" fmla="*/ 64 w 903"/>
              <a:gd name="T79" fmla="*/ 241 h 904"/>
              <a:gd name="T80" fmla="*/ 28 w 903"/>
              <a:gd name="T81" fmla="*/ 316 h 904"/>
              <a:gd name="T82" fmla="*/ 29 w 903"/>
              <a:gd name="T83" fmla="*/ 386 h 904"/>
              <a:gd name="T84" fmla="*/ 1 w 903"/>
              <a:gd name="T85" fmla="*/ 464 h 904"/>
              <a:gd name="T86" fmla="*/ 48 w 903"/>
              <a:gd name="T87" fmla="*/ 531 h 904"/>
              <a:gd name="T88" fmla="*/ 30 w 903"/>
              <a:gd name="T89" fmla="*/ 613 h 904"/>
              <a:gd name="T90" fmla="*/ 86 w 903"/>
              <a:gd name="T91" fmla="*/ 674 h 904"/>
              <a:gd name="T92" fmla="*/ 113 w 903"/>
              <a:gd name="T93" fmla="*/ 740 h 904"/>
              <a:gd name="T94" fmla="*/ 162 w 903"/>
              <a:gd name="T95" fmla="*/ 791 h 904"/>
              <a:gd name="T96" fmla="*/ 225 w 903"/>
              <a:gd name="T97" fmla="*/ 806 h 904"/>
              <a:gd name="T98" fmla="*/ 279 w 903"/>
              <a:gd name="T99" fmla="*/ 869 h 904"/>
              <a:gd name="T100" fmla="*/ 362 w 903"/>
              <a:gd name="T101" fmla="*/ 862 h 904"/>
              <a:gd name="T102" fmla="*/ 427 w 903"/>
              <a:gd name="T103" fmla="*/ 900 h 904"/>
              <a:gd name="T104" fmla="*/ 510 w 903"/>
              <a:gd name="T105" fmla="*/ 883 h 904"/>
              <a:gd name="T106" fmla="*/ 576 w 903"/>
              <a:gd name="T107" fmla="*/ 875 h 904"/>
              <a:gd name="T108" fmla="*/ 655 w 903"/>
              <a:gd name="T109" fmla="*/ 848 h 904"/>
              <a:gd name="T110" fmla="*/ 707 w 903"/>
              <a:gd name="T111" fmla="*/ 797 h 904"/>
              <a:gd name="T112" fmla="*/ 765 w 903"/>
              <a:gd name="T113" fmla="*/ 777 h 904"/>
              <a:gd name="T114" fmla="*/ 798 w 903"/>
              <a:gd name="T115" fmla="*/ 704 h 904"/>
              <a:gd name="T116" fmla="*/ 848 w 903"/>
              <a:gd name="T117" fmla="*/ 655 h 904"/>
              <a:gd name="T118" fmla="*/ 875 w 903"/>
              <a:gd name="T119" fmla="*/ 575 h 904"/>
              <a:gd name="T120" fmla="*/ 883 w 903"/>
              <a:gd name="T121" fmla="*/ 509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904">
                <a:moveTo>
                  <a:pt x="558" y="632"/>
                </a:moveTo>
                <a:lnTo>
                  <a:pt x="549" y="632"/>
                </a:lnTo>
                <a:lnTo>
                  <a:pt x="542" y="631"/>
                </a:lnTo>
                <a:lnTo>
                  <a:pt x="535" y="629"/>
                </a:lnTo>
                <a:lnTo>
                  <a:pt x="528" y="627"/>
                </a:lnTo>
                <a:lnTo>
                  <a:pt x="521" y="624"/>
                </a:lnTo>
                <a:lnTo>
                  <a:pt x="515" y="619"/>
                </a:lnTo>
                <a:lnTo>
                  <a:pt x="510" y="615"/>
                </a:lnTo>
                <a:lnTo>
                  <a:pt x="504" y="610"/>
                </a:lnTo>
                <a:lnTo>
                  <a:pt x="499" y="604"/>
                </a:lnTo>
                <a:lnTo>
                  <a:pt x="495" y="599"/>
                </a:lnTo>
                <a:lnTo>
                  <a:pt x="491" y="593"/>
                </a:lnTo>
                <a:lnTo>
                  <a:pt x="488" y="586"/>
                </a:lnTo>
                <a:lnTo>
                  <a:pt x="486" y="580"/>
                </a:lnTo>
                <a:lnTo>
                  <a:pt x="484" y="572"/>
                </a:lnTo>
                <a:lnTo>
                  <a:pt x="483" y="565"/>
                </a:lnTo>
                <a:lnTo>
                  <a:pt x="482" y="557"/>
                </a:lnTo>
                <a:lnTo>
                  <a:pt x="483" y="550"/>
                </a:lnTo>
                <a:lnTo>
                  <a:pt x="484" y="542"/>
                </a:lnTo>
                <a:lnTo>
                  <a:pt x="486" y="535"/>
                </a:lnTo>
                <a:lnTo>
                  <a:pt x="488" y="528"/>
                </a:lnTo>
                <a:lnTo>
                  <a:pt x="491" y="521"/>
                </a:lnTo>
                <a:lnTo>
                  <a:pt x="495" y="515"/>
                </a:lnTo>
                <a:lnTo>
                  <a:pt x="499" y="509"/>
                </a:lnTo>
                <a:lnTo>
                  <a:pt x="504" y="504"/>
                </a:lnTo>
                <a:lnTo>
                  <a:pt x="510" y="499"/>
                </a:lnTo>
                <a:lnTo>
                  <a:pt x="515" y="495"/>
                </a:lnTo>
                <a:lnTo>
                  <a:pt x="521" y="491"/>
                </a:lnTo>
                <a:lnTo>
                  <a:pt x="528" y="487"/>
                </a:lnTo>
                <a:lnTo>
                  <a:pt x="535" y="485"/>
                </a:lnTo>
                <a:lnTo>
                  <a:pt x="542" y="483"/>
                </a:lnTo>
                <a:lnTo>
                  <a:pt x="549" y="482"/>
                </a:lnTo>
                <a:lnTo>
                  <a:pt x="558" y="482"/>
                </a:lnTo>
                <a:lnTo>
                  <a:pt x="565" y="482"/>
                </a:lnTo>
                <a:lnTo>
                  <a:pt x="573" y="483"/>
                </a:lnTo>
                <a:lnTo>
                  <a:pt x="579" y="485"/>
                </a:lnTo>
                <a:lnTo>
                  <a:pt x="587" y="487"/>
                </a:lnTo>
                <a:lnTo>
                  <a:pt x="593" y="491"/>
                </a:lnTo>
                <a:lnTo>
                  <a:pt x="600" y="495"/>
                </a:lnTo>
                <a:lnTo>
                  <a:pt x="605" y="499"/>
                </a:lnTo>
                <a:lnTo>
                  <a:pt x="610" y="504"/>
                </a:lnTo>
                <a:lnTo>
                  <a:pt x="616" y="509"/>
                </a:lnTo>
                <a:lnTo>
                  <a:pt x="620" y="515"/>
                </a:lnTo>
                <a:lnTo>
                  <a:pt x="623" y="521"/>
                </a:lnTo>
                <a:lnTo>
                  <a:pt x="626" y="528"/>
                </a:lnTo>
                <a:lnTo>
                  <a:pt x="630" y="535"/>
                </a:lnTo>
                <a:lnTo>
                  <a:pt x="631" y="542"/>
                </a:lnTo>
                <a:lnTo>
                  <a:pt x="632" y="550"/>
                </a:lnTo>
                <a:lnTo>
                  <a:pt x="633" y="557"/>
                </a:lnTo>
                <a:lnTo>
                  <a:pt x="632" y="565"/>
                </a:lnTo>
                <a:lnTo>
                  <a:pt x="631" y="572"/>
                </a:lnTo>
                <a:lnTo>
                  <a:pt x="630" y="580"/>
                </a:lnTo>
                <a:lnTo>
                  <a:pt x="626" y="586"/>
                </a:lnTo>
                <a:lnTo>
                  <a:pt x="623" y="593"/>
                </a:lnTo>
                <a:lnTo>
                  <a:pt x="620" y="599"/>
                </a:lnTo>
                <a:lnTo>
                  <a:pt x="616" y="604"/>
                </a:lnTo>
                <a:lnTo>
                  <a:pt x="610" y="610"/>
                </a:lnTo>
                <a:lnTo>
                  <a:pt x="605" y="615"/>
                </a:lnTo>
                <a:lnTo>
                  <a:pt x="600" y="619"/>
                </a:lnTo>
                <a:lnTo>
                  <a:pt x="593" y="624"/>
                </a:lnTo>
                <a:lnTo>
                  <a:pt x="587" y="627"/>
                </a:lnTo>
                <a:lnTo>
                  <a:pt x="579" y="629"/>
                </a:lnTo>
                <a:lnTo>
                  <a:pt x="573" y="631"/>
                </a:lnTo>
                <a:lnTo>
                  <a:pt x="565" y="632"/>
                </a:lnTo>
                <a:lnTo>
                  <a:pt x="558" y="632"/>
                </a:lnTo>
                <a:lnTo>
                  <a:pt x="558" y="632"/>
                </a:lnTo>
                <a:close/>
                <a:moveTo>
                  <a:pt x="312" y="613"/>
                </a:moveTo>
                <a:lnTo>
                  <a:pt x="310" y="615"/>
                </a:lnTo>
                <a:lnTo>
                  <a:pt x="307" y="616"/>
                </a:lnTo>
                <a:lnTo>
                  <a:pt x="305" y="617"/>
                </a:lnTo>
                <a:lnTo>
                  <a:pt x="301" y="617"/>
                </a:lnTo>
                <a:lnTo>
                  <a:pt x="298" y="617"/>
                </a:lnTo>
                <a:lnTo>
                  <a:pt x="296" y="616"/>
                </a:lnTo>
                <a:lnTo>
                  <a:pt x="293" y="615"/>
                </a:lnTo>
                <a:lnTo>
                  <a:pt x="291" y="613"/>
                </a:lnTo>
                <a:lnTo>
                  <a:pt x="289" y="611"/>
                </a:lnTo>
                <a:lnTo>
                  <a:pt x="288" y="608"/>
                </a:lnTo>
                <a:lnTo>
                  <a:pt x="286" y="605"/>
                </a:lnTo>
                <a:lnTo>
                  <a:pt x="286" y="602"/>
                </a:lnTo>
                <a:lnTo>
                  <a:pt x="286" y="599"/>
                </a:lnTo>
                <a:lnTo>
                  <a:pt x="288" y="597"/>
                </a:lnTo>
                <a:lnTo>
                  <a:pt x="289" y="594"/>
                </a:lnTo>
                <a:lnTo>
                  <a:pt x="291" y="591"/>
                </a:lnTo>
                <a:lnTo>
                  <a:pt x="592" y="290"/>
                </a:lnTo>
                <a:lnTo>
                  <a:pt x="594" y="289"/>
                </a:lnTo>
                <a:lnTo>
                  <a:pt x="596" y="287"/>
                </a:lnTo>
                <a:lnTo>
                  <a:pt x="600" y="286"/>
                </a:lnTo>
                <a:lnTo>
                  <a:pt x="603" y="286"/>
                </a:lnTo>
                <a:lnTo>
                  <a:pt x="605" y="286"/>
                </a:lnTo>
                <a:lnTo>
                  <a:pt x="608" y="287"/>
                </a:lnTo>
                <a:lnTo>
                  <a:pt x="610" y="289"/>
                </a:lnTo>
                <a:lnTo>
                  <a:pt x="614" y="290"/>
                </a:lnTo>
                <a:lnTo>
                  <a:pt x="615" y="293"/>
                </a:lnTo>
                <a:lnTo>
                  <a:pt x="617" y="295"/>
                </a:lnTo>
                <a:lnTo>
                  <a:pt x="617" y="299"/>
                </a:lnTo>
                <a:lnTo>
                  <a:pt x="618" y="301"/>
                </a:lnTo>
                <a:lnTo>
                  <a:pt x="617" y="304"/>
                </a:lnTo>
                <a:lnTo>
                  <a:pt x="617" y="307"/>
                </a:lnTo>
                <a:lnTo>
                  <a:pt x="615" y="309"/>
                </a:lnTo>
                <a:lnTo>
                  <a:pt x="614" y="312"/>
                </a:lnTo>
                <a:lnTo>
                  <a:pt x="312" y="613"/>
                </a:lnTo>
                <a:close/>
                <a:moveTo>
                  <a:pt x="271" y="346"/>
                </a:moveTo>
                <a:lnTo>
                  <a:pt x="271" y="338"/>
                </a:lnTo>
                <a:lnTo>
                  <a:pt x="273" y="331"/>
                </a:lnTo>
                <a:lnTo>
                  <a:pt x="275" y="324"/>
                </a:lnTo>
                <a:lnTo>
                  <a:pt x="277" y="317"/>
                </a:lnTo>
                <a:lnTo>
                  <a:pt x="280" y="310"/>
                </a:lnTo>
                <a:lnTo>
                  <a:pt x="284" y="304"/>
                </a:lnTo>
                <a:lnTo>
                  <a:pt x="289" y="299"/>
                </a:lnTo>
                <a:lnTo>
                  <a:pt x="293" y="293"/>
                </a:lnTo>
                <a:lnTo>
                  <a:pt x="298" y="288"/>
                </a:lnTo>
                <a:lnTo>
                  <a:pt x="305" y="284"/>
                </a:lnTo>
                <a:lnTo>
                  <a:pt x="311" y="280"/>
                </a:lnTo>
                <a:lnTo>
                  <a:pt x="318" y="277"/>
                </a:lnTo>
                <a:lnTo>
                  <a:pt x="324" y="274"/>
                </a:lnTo>
                <a:lnTo>
                  <a:pt x="331" y="273"/>
                </a:lnTo>
                <a:lnTo>
                  <a:pt x="339" y="272"/>
                </a:lnTo>
                <a:lnTo>
                  <a:pt x="347" y="271"/>
                </a:lnTo>
                <a:lnTo>
                  <a:pt x="354" y="272"/>
                </a:lnTo>
                <a:lnTo>
                  <a:pt x="362" y="273"/>
                </a:lnTo>
                <a:lnTo>
                  <a:pt x="369" y="274"/>
                </a:lnTo>
                <a:lnTo>
                  <a:pt x="375" y="277"/>
                </a:lnTo>
                <a:lnTo>
                  <a:pt x="382" y="280"/>
                </a:lnTo>
                <a:lnTo>
                  <a:pt x="388" y="284"/>
                </a:lnTo>
                <a:lnTo>
                  <a:pt x="395" y="288"/>
                </a:lnTo>
                <a:lnTo>
                  <a:pt x="400" y="293"/>
                </a:lnTo>
                <a:lnTo>
                  <a:pt x="404" y="299"/>
                </a:lnTo>
                <a:lnTo>
                  <a:pt x="409" y="304"/>
                </a:lnTo>
                <a:lnTo>
                  <a:pt x="413" y="310"/>
                </a:lnTo>
                <a:lnTo>
                  <a:pt x="416" y="317"/>
                </a:lnTo>
                <a:lnTo>
                  <a:pt x="418" y="324"/>
                </a:lnTo>
                <a:lnTo>
                  <a:pt x="421" y="331"/>
                </a:lnTo>
                <a:lnTo>
                  <a:pt x="422" y="338"/>
                </a:lnTo>
                <a:lnTo>
                  <a:pt x="422" y="346"/>
                </a:lnTo>
                <a:lnTo>
                  <a:pt x="422" y="354"/>
                </a:lnTo>
                <a:lnTo>
                  <a:pt x="421" y="362"/>
                </a:lnTo>
                <a:lnTo>
                  <a:pt x="418" y="368"/>
                </a:lnTo>
                <a:lnTo>
                  <a:pt x="416" y="376"/>
                </a:lnTo>
                <a:lnTo>
                  <a:pt x="413" y="382"/>
                </a:lnTo>
                <a:lnTo>
                  <a:pt x="409" y="389"/>
                </a:lnTo>
                <a:lnTo>
                  <a:pt x="404" y="394"/>
                </a:lnTo>
                <a:lnTo>
                  <a:pt x="400" y="399"/>
                </a:lnTo>
                <a:lnTo>
                  <a:pt x="395" y="405"/>
                </a:lnTo>
                <a:lnTo>
                  <a:pt x="388" y="409"/>
                </a:lnTo>
                <a:lnTo>
                  <a:pt x="382" y="412"/>
                </a:lnTo>
                <a:lnTo>
                  <a:pt x="375" y="416"/>
                </a:lnTo>
                <a:lnTo>
                  <a:pt x="369" y="418"/>
                </a:lnTo>
                <a:lnTo>
                  <a:pt x="362" y="420"/>
                </a:lnTo>
                <a:lnTo>
                  <a:pt x="354" y="421"/>
                </a:lnTo>
                <a:lnTo>
                  <a:pt x="347" y="422"/>
                </a:lnTo>
                <a:lnTo>
                  <a:pt x="339" y="421"/>
                </a:lnTo>
                <a:lnTo>
                  <a:pt x="331" y="420"/>
                </a:lnTo>
                <a:lnTo>
                  <a:pt x="324" y="418"/>
                </a:lnTo>
                <a:lnTo>
                  <a:pt x="318" y="416"/>
                </a:lnTo>
                <a:lnTo>
                  <a:pt x="311" y="412"/>
                </a:lnTo>
                <a:lnTo>
                  <a:pt x="305" y="409"/>
                </a:lnTo>
                <a:lnTo>
                  <a:pt x="298" y="405"/>
                </a:lnTo>
                <a:lnTo>
                  <a:pt x="293" y="399"/>
                </a:lnTo>
                <a:lnTo>
                  <a:pt x="289" y="394"/>
                </a:lnTo>
                <a:lnTo>
                  <a:pt x="284" y="389"/>
                </a:lnTo>
                <a:lnTo>
                  <a:pt x="280" y="382"/>
                </a:lnTo>
                <a:lnTo>
                  <a:pt x="277" y="376"/>
                </a:lnTo>
                <a:lnTo>
                  <a:pt x="275" y="368"/>
                </a:lnTo>
                <a:lnTo>
                  <a:pt x="273" y="362"/>
                </a:lnTo>
                <a:lnTo>
                  <a:pt x="271" y="354"/>
                </a:lnTo>
                <a:lnTo>
                  <a:pt x="271" y="346"/>
                </a:lnTo>
                <a:lnTo>
                  <a:pt x="271" y="346"/>
                </a:lnTo>
                <a:close/>
                <a:moveTo>
                  <a:pt x="903" y="452"/>
                </a:moveTo>
                <a:lnTo>
                  <a:pt x="903" y="439"/>
                </a:lnTo>
                <a:lnTo>
                  <a:pt x="900" y="426"/>
                </a:lnTo>
                <a:lnTo>
                  <a:pt x="896" y="416"/>
                </a:lnTo>
                <a:lnTo>
                  <a:pt x="890" y="405"/>
                </a:lnTo>
                <a:lnTo>
                  <a:pt x="883" y="394"/>
                </a:lnTo>
                <a:lnTo>
                  <a:pt x="875" y="386"/>
                </a:lnTo>
                <a:lnTo>
                  <a:pt x="866" y="378"/>
                </a:lnTo>
                <a:lnTo>
                  <a:pt x="855" y="372"/>
                </a:lnTo>
                <a:lnTo>
                  <a:pt x="862" y="362"/>
                </a:lnTo>
                <a:lnTo>
                  <a:pt x="868" y="351"/>
                </a:lnTo>
                <a:lnTo>
                  <a:pt x="872" y="339"/>
                </a:lnTo>
                <a:lnTo>
                  <a:pt x="875" y="328"/>
                </a:lnTo>
                <a:lnTo>
                  <a:pt x="876" y="316"/>
                </a:lnTo>
                <a:lnTo>
                  <a:pt x="875" y="303"/>
                </a:lnTo>
                <a:lnTo>
                  <a:pt x="873" y="291"/>
                </a:lnTo>
                <a:lnTo>
                  <a:pt x="869" y="279"/>
                </a:lnTo>
                <a:lnTo>
                  <a:pt x="863" y="268"/>
                </a:lnTo>
                <a:lnTo>
                  <a:pt x="857" y="258"/>
                </a:lnTo>
                <a:lnTo>
                  <a:pt x="848" y="248"/>
                </a:lnTo>
                <a:lnTo>
                  <a:pt x="839" y="241"/>
                </a:lnTo>
                <a:lnTo>
                  <a:pt x="829" y="234"/>
                </a:lnTo>
                <a:lnTo>
                  <a:pt x="817" y="229"/>
                </a:lnTo>
                <a:lnTo>
                  <a:pt x="807" y="225"/>
                </a:lnTo>
                <a:lnTo>
                  <a:pt x="794" y="224"/>
                </a:lnTo>
                <a:lnTo>
                  <a:pt x="797" y="211"/>
                </a:lnTo>
                <a:lnTo>
                  <a:pt x="798" y="199"/>
                </a:lnTo>
                <a:lnTo>
                  <a:pt x="797" y="187"/>
                </a:lnTo>
                <a:lnTo>
                  <a:pt x="795" y="175"/>
                </a:lnTo>
                <a:lnTo>
                  <a:pt x="792" y="163"/>
                </a:lnTo>
                <a:lnTo>
                  <a:pt x="786" y="153"/>
                </a:lnTo>
                <a:lnTo>
                  <a:pt x="780" y="142"/>
                </a:lnTo>
                <a:lnTo>
                  <a:pt x="771" y="132"/>
                </a:lnTo>
                <a:lnTo>
                  <a:pt x="765" y="126"/>
                </a:lnTo>
                <a:lnTo>
                  <a:pt x="757" y="121"/>
                </a:lnTo>
                <a:lnTo>
                  <a:pt x="750" y="116"/>
                </a:lnTo>
                <a:lnTo>
                  <a:pt x="742" y="113"/>
                </a:lnTo>
                <a:lnTo>
                  <a:pt x="734" y="110"/>
                </a:lnTo>
                <a:lnTo>
                  <a:pt x="725" y="108"/>
                </a:lnTo>
                <a:lnTo>
                  <a:pt x="717" y="107"/>
                </a:lnTo>
                <a:lnTo>
                  <a:pt x="707" y="106"/>
                </a:lnTo>
                <a:lnTo>
                  <a:pt x="694" y="107"/>
                </a:lnTo>
                <a:lnTo>
                  <a:pt x="680" y="110"/>
                </a:lnTo>
                <a:lnTo>
                  <a:pt x="678" y="98"/>
                </a:lnTo>
                <a:lnTo>
                  <a:pt x="675" y="86"/>
                </a:lnTo>
                <a:lnTo>
                  <a:pt x="669" y="74"/>
                </a:lnTo>
                <a:lnTo>
                  <a:pt x="663" y="65"/>
                </a:lnTo>
                <a:lnTo>
                  <a:pt x="655" y="55"/>
                </a:lnTo>
                <a:lnTo>
                  <a:pt x="647" y="48"/>
                </a:lnTo>
                <a:lnTo>
                  <a:pt x="636" y="40"/>
                </a:lnTo>
                <a:lnTo>
                  <a:pt x="624" y="35"/>
                </a:lnTo>
                <a:lnTo>
                  <a:pt x="612" y="30"/>
                </a:lnTo>
                <a:lnTo>
                  <a:pt x="601" y="28"/>
                </a:lnTo>
                <a:lnTo>
                  <a:pt x="588" y="27"/>
                </a:lnTo>
                <a:lnTo>
                  <a:pt x="576" y="28"/>
                </a:lnTo>
                <a:lnTo>
                  <a:pt x="564" y="32"/>
                </a:lnTo>
                <a:lnTo>
                  <a:pt x="552" y="36"/>
                </a:lnTo>
                <a:lnTo>
                  <a:pt x="542" y="41"/>
                </a:lnTo>
                <a:lnTo>
                  <a:pt x="532" y="49"/>
                </a:lnTo>
                <a:lnTo>
                  <a:pt x="526" y="38"/>
                </a:lnTo>
                <a:lnTo>
                  <a:pt x="518" y="28"/>
                </a:lnTo>
                <a:lnTo>
                  <a:pt x="510" y="20"/>
                </a:lnTo>
                <a:lnTo>
                  <a:pt x="499" y="13"/>
                </a:lnTo>
                <a:lnTo>
                  <a:pt x="488" y="8"/>
                </a:lnTo>
                <a:lnTo>
                  <a:pt x="476" y="4"/>
                </a:lnTo>
                <a:lnTo>
                  <a:pt x="464" y="0"/>
                </a:lnTo>
                <a:lnTo>
                  <a:pt x="452" y="0"/>
                </a:lnTo>
                <a:lnTo>
                  <a:pt x="439" y="0"/>
                </a:lnTo>
                <a:lnTo>
                  <a:pt x="427" y="4"/>
                </a:lnTo>
                <a:lnTo>
                  <a:pt x="415" y="8"/>
                </a:lnTo>
                <a:lnTo>
                  <a:pt x="404" y="13"/>
                </a:lnTo>
                <a:lnTo>
                  <a:pt x="395" y="20"/>
                </a:lnTo>
                <a:lnTo>
                  <a:pt x="386" y="28"/>
                </a:lnTo>
                <a:lnTo>
                  <a:pt x="379" y="38"/>
                </a:lnTo>
                <a:lnTo>
                  <a:pt x="371" y="49"/>
                </a:lnTo>
                <a:lnTo>
                  <a:pt x="362" y="41"/>
                </a:lnTo>
                <a:lnTo>
                  <a:pt x="351" y="36"/>
                </a:lnTo>
                <a:lnTo>
                  <a:pt x="340" y="32"/>
                </a:lnTo>
                <a:lnTo>
                  <a:pt x="327" y="28"/>
                </a:lnTo>
                <a:lnTo>
                  <a:pt x="315" y="27"/>
                </a:lnTo>
                <a:lnTo>
                  <a:pt x="304" y="28"/>
                </a:lnTo>
                <a:lnTo>
                  <a:pt x="291" y="30"/>
                </a:lnTo>
                <a:lnTo>
                  <a:pt x="279" y="35"/>
                </a:lnTo>
                <a:lnTo>
                  <a:pt x="268" y="40"/>
                </a:lnTo>
                <a:lnTo>
                  <a:pt x="257" y="47"/>
                </a:lnTo>
                <a:lnTo>
                  <a:pt x="249" y="55"/>
                </a:lnTo>
                <a:lnTo>
                  <a:pt x="240" y="65"/>
                </a:lnTo>
                <a:lnTo>
                  <a:pt x="234" y="74"/>
                </a:lnTo>
                <a:lnTo>
                  <a:pt x="229" y="86"/>
                </a:lnTo>
                <a:lnTo>
                  <a:pt x="225" y="98"/>
                </a:lnTo>
                <a:lnTo>
                  <a:pt x="223" y="110"/>
                </a:lnTo>
                <a:lnTo>
                  <a:pt x="210" y="107"/>
                </a:lnTo>
                <a:lnTo>
                  <a:pt x="196" y="106"/>
                </a:lnTo>
                <a:lnTo>
                  <a:pt x="188" y="107"/>
                </a:lnTo>
                <a:lnTo>
                  <a:pt x="179" y="108"/>
                </a:lnTo>
                <a:lnTo>
                  <a:pt x="171" y="110"/>
                </a:lnTo>
                <a:lnTo>
                  <a:pt x="162" y="113"/>
                </a:lnTo>
                <a:lnTo>
                  <a:pt x="155" y="116"/>
                </a:lnTo>
                <a:lnTo>
                  <a:pt x="146" y="121"/>
                </a:lnTo>
                <a:lnTo>
                  <a:pt x="140" y="126"/>
                </a:lnTo>
                <a:lnTo>
                  <a:pt x="133" y="132"/>
                </a:lnTo>
                <a:lnTo>
                  <a:pt x="125" y="142"/>
                </a:lnTo>
                <a:lnTo>
                  <a:pt x="117" y="153"/>
                </a:lnTo>
                <a:lnTo>
                  <a:pt x="113" y="163"/>
                </a:lnTo>
                <a:lnTo>
                  <a:pt x="108" y="175"/>
                </a:lnTo>
                <a:lnTo>
                  <a:pt x="106" y="187"/>
                </a:lnTo>
                <a:lnTo>
                  <a:pt x="106" y="199"/>
                </a:lnTo>
                <a:lnTo>
                  <a:pt x="107" y="211"/>
                </a:lnTo>
                <a:lnTo>
                  <a:pt x="109" y="224"/>
                </a:lnTo>
                <a:lnTo>
                  <a:pt x="98" y="225"/>
                </a:lnTo>
                <a:lnTo>
                  <a:pt x="86" y="229"/>
                </a:lnTo>
                <a:lnTo>
                  <a:pt x="75" y="234"/>
                </a:lnTo>
                <a:lnTo>
                  <a:pt x="64" y="241"/>
                </a:lnTo>
                <a:lnTo>
                  <a:pt x="56" y="248"/>
                </a:lnTo>
                <a:lnTo>
                  <a:pt x="47" y="258"/>
                </a:lnTo>
                <a:lnTo>
                  <a:pt x="40" y="268"/>
                </a:lnTo>
                <a:lnTo>
                  <a:pt x="34" y="279"/>
                </a:lnTo>
                <a:lnTo>
                  <a:pt x="30" y="291"/>
                </a:lnTo>
                <a:lnTo>
                  <a:pt x="28" y="303"/>
                </a:lnTo>
                <a:lnTo>
                  <a:pt x="28" y="316"/>
                </a:lnTo>
                <a:lnTo>
                  <a:pt x="29" y="328"/>
                </a:lnTo>
                <a:lnTo>
                  <a:pt x="31" y="339"/>
                </a:lnTo>
                <a:lnTo>
                  <a:pt x="35" y="351"/>
                </a:lnTo>
                <a:lnTo>
                  <a:pt x="42" y="362"/>
                </a:lnTo>
                <a:lnTo>
                  <a:pt x="48" y="372"/>
                </a:lnTo>
                <a:lnTo>
                  <a:pt x="39" y="378"/>
                </a:lnTo>
                <a:lnTo>
                  <a:pt x="29" y="386"/>
                </a:lnTo>
                <a:lnTo>
                  <a:pt x="20" y="394"/>
                </a:lnTo>
                <a:lnTo>
                  <a:pt x="14" y="405"/>
                </a:lnTo>
                <a:lnTo>
                  <a:pt x="8" y="416"/>
                </a:lnTo>
                <a:lnTo>
                  <a:pt x="3" y="427"/>
                </a:lnTo>
                <a:lnTo>
                  <a:pt x="1" y="439"/>
                </a:lnTo>
                <a:lnTo>
                  <a:pt x="0" y="452"/>
                </a:lnTo>
                <a:lnTo>
                  <a:pt x="1" y="464"/>
                </a:lnTo>
                <a:lnTo>
                  <a:pt x="3" y="477"/>
                </a:lnTo>
                <a:lnTo>
                  <a:pt x="8" y="488"/>
                </a:lnTo>
                <a:lnTo>
                  <a:pt x="14" y="499"/>
                </a:lnTo>
                <a:lnTo>
                  <a:pt x="20" y="509"/>
                </a:lnTo>
                <a:lnTo>
                  <a:pt x="29" y="517"/>
                </a:lnTo>
                <a:lnTo>
                  <a:pt x="38" y="525"/>
                </a:lnTo>
                <a:lnTo>
                  <a:pt x="48" y="531"/>
                </a:lnTo>
                <a:lnTo>
                  <a:pt x="41" y="542"/>
                </a:lnTo>
                <a:lnTo>
                  <a:pt x="35" y="553"/>
                </a:lnTo>
                <a:lnTo>
                  <a:pt x="31" y="564"/>
                </a:lnTo>
                <a:lnTo>
                  <a:pt x="29" y="575"/>
                </a:lnTo>
                <a:lnTo>
                  <a:pt x="28" y="588"/>
                </a:lnTo>
                <a:lnTo>
                  <a:pt x="28" y="600"/>
                </a:lnTo>
                <a:lnTo>
                  <a:pt x="30" y="613"/>
                </a:lnTo>
                <a:lnTo>
                  <a:pt x="34" y="625"/>
                </a:lnTo>
                <a:lnTo>
                  <a:pt x="40" y="635"/>
                </a:lnTo>
                <a:lnTo>
                  <a:pt x="47" y="646"/>
                </a:lnTo>
                <a:lnTo>
                  <a:pt x="56" y="655"/>
                </a:lnTo>
                <a:lnTo>
                  <a:pt x="64" y="663"/>
                </a:lnTo>
                <a:lnTo>
                  <a:pt x="75" y="670"/>
                </a:lnTo>
                <a:lnTo>
                  <a:pt x="86" y="674"/>
                </a:lnTo>
                <a:lnTo>
                  <a:pt x="98" y="678"/>
                </a:lnTo>
                <a:lnTo>
                  <a:pt x="109" y="681"/>
                </a:lnTo>
                <a:lnTo>
                  <a:pt x="107" y="692"/>
                </a:lnTo>
                <a:lnTo>
                  <a:pt x="106" y="704"/>
                </a:lnTo>
                <a:lnTo>
                  <a:pt x="106" y="716"/>
                </a:lnTo>
                <a:lnTo>
                  <a:pt x="108" y="729"/>
                </a:lnTo>
                <a:lnTo>
                  <a:pt x="113" y="740"/>
                </a:lnTo>
                <a:lnTo>
                  <a:pt x="118" y="751"/>
                </a:lnTo>
                <a:lnTo>
                  <a:pt x="125" y="761"/>
                </a:lnTo>
                <a:lnTo>
                  <a:pt x="133" y="771"/>
                </a:lnTo>
                <a:lnTo>
                  <a:pt x="140" y="777"/>
                </a:lnTo>
                <a:lnTo>
                  <a:pt x="147" y="782"/>
                </a:lnTo>
                <a:lnTo>
                  <a:pt x="155" y="787"/>
                </a:lnTo>
                <a:lnTo>
                  <a:pt x="162" y="791"/>
                </a:lnTo>
                <a:lnTo>
                  <a:pt x="171" y="794"/>
                </a:lnTo>
                <a:lnTo>
                  <a:pt x="179" y="796"/>
                </a:lnTo>
                <a:lnTo>
                  <a:pt x="188" y="797"/>
                </a:lnTo>
                <a:lnTo>
                  <a:pt x="196" y="797"/>
                </a:lnTo>
                <a:lnTo>
                  <a:pt x="210" y="796"/>
                </a:lnTo>
                <a:lnTo>
                  <a:pt x="223" y="793"/>
                </a:lnTo>
                <a:lnTo>
                  <a:pt x="225" y="806"/>
                </a:lnTo>
                <a:lnTo>
                  <a:pt x="229" y="818"/>
                </a:lnTo>
                <a:lnTo>
                  <a:pt x="234" y="829"/>
                </a:lnTo>
                <a:lnTo>
                  <a:pt x="240" y="838"/>
                </a:lnTo>
                <a:lnTo>
                  <a:pt x="248" y="848"/>
                </a:lnTo>
                <a:lnTo>
                  <a:pt x="257" y="856"/>
                </a:lnTo>
                <a:lnTo>
                  <a:pt x="268" y="863"/>
                </a:lnTo>
                <a:lnTo>
                  <a:pt x="279" y="869"/>
                </a:lnTo>
                <a:lnTo>
                  <a:pt x="291" y="873"/>
                </a:lnTo>
                <a:lnTo>
                  <a:pt x="304" y="875"/>
                </a:lnTo>
                <a:lnTo>
                  <a:pt x="315" y="876"/>
                </a:lnTo>
                <a:lnTo>
                  <a:pt x="327" y="875"/>
                </a:lnTo>
                <a:lnTo>
                  <a:pt x="340" y="871"/>
                </a:lnTo>
                <a:lnTo>
                  <a:pt x="351" y="868"/>
                </a:lnTo>
                <a:lnTo>
                  <a:pt x="362" y="862"/>
                </a:lnTo>
                <a:lnTo>
                  <a:pt x="371" y="855"/>
                </a:lnTo>
                <a:lnTo>
                  <a:pt x="379" y="865"/>
                </a:lnTo>
                <a:lnTo>
                  <a:pt x="386" y="875"/>
                </a:lnTo>
                <a:lnTo>
                  <a:pt x="395" y="883"/>
                </a:lnTo>
                <a:lnTo>
                  <a:pt x="404" y="890"/>
                </a:lnTo>
                <a:lnTo>
                  <a:pt x="415" y="896"/>
                </a:lnTo>
                <a:lnTo>
                  <a:pt x="427" y="900"/>
                </a:lnTo>
                <a:lnTo>
                  <a:pt x="439" y="903"/>
                </a:lnTo>
                <a:lnTo>
                  <a:pt x="452" y="904"/>
                </a:lnTo>
                <a:lnTo>
                  <a:pt x="464" y="903"/>
                </a:lnTo>
                <a:lnTo>
                  <a:pt x="476" y="899"/>
                </a:lnTo>
                <a:lnTo>
                  <a:pt x="488" y="896"/>
                </a:lnTo>
                <a:lnTo>
                  <a:pt x="499" y="890"/>
                </a:lnTo>
                <a:lnTo>
                  <a:pt x="510" y="883"/>
                </a:lnTo>
                <a:lnTo>
                  <a:pt x="518" y="875"/>
                </a:lnTo>
                <a:lnTo>
                  <a:pt x="526" y="865"/>
                </a:lnTo>
                <a:lnTo>
                  <a:pt x="532" y="855"/>
                </a:lnTo>
                <a:lnTo>
                  <a:pt x="542" y="862"/>
                </a:lnTo>
                <a:lnTo>
                  <a:pt x="552" y="868"/>
                </a:lnTo>
                <a:lnTo>
                  <a:pt x="564" y="871"/>
                </a:lnTo>
                <a:lnTo>
                  <a:pt x="576" y="875"/>
                </a:lnTo>
                <a:lnTo>
                  <a:pt x="588" y="876"/>
                </a:lnTo>
                <a:lnTo>
                  <a:pt x="601" y="875"/>
                </a:lnTo>
                <a:lnTo>
                  <a:pt x="612" y="873"/>
                </a:lnTo>
                <a:lnTo>
                  <a:pt x="624" y="869"/>
                </a:lnTo>
                <a:lnTo>
                  <a:pt x="636" y="863"/>
                </a:lnTo>
                <a:lnTo>
                  <a:pt x="647" y="856"/>
                </a:lnTo>
                <a:lnTo>
                  <a:pt x="655" y="848"/>
                </a:lnTo>
                <a:lnTo>
                  <a:pt x="663" y="838"/>
                </a:lnTo>
                <a:lnTo>
                  <a:pt x="669" y="829"/>
                </a:lnTo>
                <a:lnTo>
                  <a:pt x="675" y="818"/>
                </a:lnTo>
                <a:lnTo>
                  <a:pt x="678" y="806"/>
                </a:lnTo>
                <a:lnTo>
                  <a:pt x="680" y="793"/>
                </a:lnTo>
                <a:lnTo>
                  <a:pt x="694" y="796"/>
                </a:lnTo>
                <a:lnTo>
                  <a:pt x="707" y="797"/>
                </a:lnTo>
                <a:lnTo>
                  <a:pt x="717" y="797"/>
                </a:lnTo>
                <a:lnTo>
                  <a:pt x="725" y="796"/>
                </a:lnTo>
                <a:lnTo>
                  <a:pt x="734" y="794"/>
                </a:lnTo>
                <a:lnTo>
                  <a:pt x="742" y="791"/>
                </a:lnTo>
                <a:lnTo>
                  <a:pt x="750" y="787"/>
                </a:lnTo>
                <a:lnTo>
                  <a:pt x="757" y="782"/>
                </a:lnTo>
                <a:lnTo>
                  <a:pt x="765" y="777"/>
                </a:lnTo>
                <a:lnTo>
                  <a:pt x="771" y="771"/>
                </a:lnTo>
                <a:lnTo>
                  <a:pt x="780" y="761"/>
                </a:lnTo>
                <a:lnTo>
                  <a:pt x="786" y="751"/>
                </a:lnTo>
                <a:lnTo>
                  <a:pt x="792" y="740"/>
                </a:lnTo>
                <a:lnTo>
                  <a:pt x="795" y="729"/>
                </a:lnTo>
                <a:lnTo>
                  <a:pt x="797" y="716"/>
                </a:lnTo>
                <a:lnTo>
                  <a:pt x="798" y="704"/>
                </a:lnTo>
                <a:lnTo>
                  <a:pt x="797" y="692"/>
                </a:lnTo>
                <a:lnTo>
                  <a:pt x="794" y="681"/>
                </a:lnTo>
                <a:lnTo>
                  <a:pt x="807" y="678"/>
                </a:lnTo>
                <a:lnTo>
                  <a:pt x="817" y="674"/>
                </a:lnTo>
                <a:lnTo>
                  <a:pt x="829" y="670"/>
                </a:lnTo>
                <a:lnTo>
                  <a:pt x="839" y="663"/>
                </a:lnTo>
                <a:lnTo>
                  <a:pt x="848" y="655"/>
                </a:lnTo>
                <a:lnTo>
                  <a:pt x="857" y="646"/>
                </a:lnTo>
                <a:lnTo>
                  <a:pt x="863" y="635"/>
                </a:lnTo>
                <a:lnTo>
                  <a:pt x="869" y="625"/>
                </a:lnTo>
                <a:lnTo>
                  <a:pt x="873" y="613"/>
                </a:lnTo>
                <a:lnTo>
                  <a:pt x="875" y="600"/>
                </a:lnTo>
                <a:lnTo>
                  <a:pt x="876" y="588"/>
                </a:lnTo>
                <a:lnTo>
                  <a:pt x="875" y="575"/>
                </a:lnTo>
                <a:lnTo>
                  <a:pt x="872" y="564"/>
                </a:lnTo>
                <a:lnTo>
                  <a:pt x="868" y="553"/>
                </a:lnTo>
                <a:lnTo>
                  <a:pt x="862" y="542"/>
                </a:lnTo>
                <a:lnTo>
                  <a:pt x="855" y="531"/>
                </a:lnTo>
                <a:lnTo>
                  <a:pt x="866" y="525"/>
                </a:lnTo>
                <a:lnTo>
                  <a:pt x="875" y="517"/>
                </a:lnTo>
                <a:lnTo>
                  <a:pt x="883" y="509"/>
                </a:lnTo>
                <a:lnTo>
                  <a:pt x="890" y="499"/>
                </a:lnTo>
                <a:lnTo>
                  <a:pt x="896" y="488"/>
                </a:lnTo>
                <a:lnTo>
                  <a:pt x="900" y="477"/>
                </a:lnTo>
                <a:lnTo>
                  <a:pt x="903" y="464"/>
                </a:lnTo>
                <a:lnTo>
                  <a:pt x="903" y="4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62" name="Group 61">
            <a:extLst>
              <a:ext uri="{FF2B5EF4-FFF2-40B4-BE49-F238E27FC236}">
                <a16:creationId xmlns:a16="http://schemas.microsoft.com/office/drawing/2014/main" id="{AACFC4C2-FBC1-4BF1-A989-04E275F02130}"/>
              </a:ext>
            </a:extLst>
          </p:cNvPr>
          <p:cNvGrpSpPr/>
          <p:nvPr/>
        </p:nvGrpSpPr>
        <p:grpSpPr>
          <a:xfrm>
            <a:off x="7300119" y="2256635"/>
            <a:ext cx="284163" cy="212725"/>
            <a:chOff x="7610475" y="3671888"/>
            <a:chExt cx="284163" cy="212725"/>
          </a:xfrm>
          <a:solidFill>
            <a:schemeClr val="bg1"/>
          </a:solidFill>
        </p:grpSpPr>
        <p:sp>
          <p:nvSpPr>
            <p:cNvPr id="63" name="Freeform 3248">
              <a:extLst>
                <a:ext uri="{FF2B5EF4-FFF2-40B4-BE49-F238E27FC236}">
                  <a16:creationId xmlns:a16="http://schemas.microsoft.com/office/drawing/2014/main" id="{3CD3D146-9973-4D3B-852D-96B2C233CDE6}"/>
                </a:ext>
              </a:extLst>
            </p:cNvPr>
            <p:cNvSpPr>
              <a:spLocks/>
            </p:cNvSpPr>
            <p:nvPr/>
          </p:nvSpPr>
          <p:spPr bwMode="auto">
            <a:xfrm>
              <a:off x="7843838" y="3689350"/>
              <a:ext cx="50800" cy="177800"/>
            </a:xfrm>
            <a:custGeom>
              <a:avLst/>
              <a:gdLst>
                <a:gd name="T0" fmla="*/ 20 w 162"/>
                <a:gd name="T1" fmla="*/ 1 h 559"/>
                <a:gd name="T2" fmla="*/ 15 w 162"/>
                <a:gd name="T3" fmla="*/ 0 h 559"/>
                <a:gd name="T4" fmla="*/ 9 w 162"/>
                <a:gd name="T5" fmla="*/ 1 h 559"/>
                <a:gd name="T6" fmla="*/ 4 w 162"/>
                <a:gd name="T7" fmla="*/ 4 h 559"/>
                <a:gd name="T8" fmla="*/ 1 w 162"/>
                <a:gd name="T9" fmla="*/ 10 h 559"/>
                <a:gd name="T10" fmla="*/ 0 w 162"/>
                <a:gd name="T11" fmla="*/ 15 h 559"/>
                <a:gd name="T12" fmla="*/ 2 w 162"/>
                <a:gd name="T13" fmla="*/ 22 h 559"/>
                <a:gd name="T14" fmla="*/ 5 w 162"/>
                <a:gd name="T15" fmla="*/ 26 h 559"/>
                <a:gd name="T16" fmla="*/ 21 w 162"/>
                <a:gd name="T17" fmla="*/ 38 h 559"/>
                <a:gd name="T18" fmla="*/ 47 w 162"/>
                <a:gd name="T19" fmla="*/ 60 h 559"/>
                <a:gd name="T20" fmla="*/ 70 w 162"/>
                <a:gd name="T21" fmla="*/ 86 h 559"/>
                <a:gd name="T22" fmla="*/ 90 w 162"/>
                <a:gd name="T23" fmla="*/ 116 h 559"/>
                <a:gd name="T24" fmla="*/ 107 w 162"/>
                <a:gd name="T25" fmla="*/ 149 h 559"/>
                <a:gd name="T26" fmla="*/ 118 w 162"/>
                <a:gd name="T27" fmla="*/ 183 h 559"/>
                <a:gd name="T28" fmla="*/ 127 w 162"/>
                <a:gd name="T29" fmla="*/ 221 h 559"/>
                <a:gd name="T30" fmla="*/ 131 w 162"/>
                <a:gd name="T31" fmla="*/ 259 h 559"/>
                <a:gd name="T32" fmla="*/ 131 w 162"/>
                <a:gd name="T33" fmla="*/ 299 h 559"/>
                <a:gd name="T34" fmla="*/ 127 w 162"/>
                <a:gd name="T35" fmla="*/ 337 h 559"/>
                <a:gd name="T36" fmla="*/ 118 w 162"/>
                <a:gd name="T37" fmla="*/ 375 h 559"/>
                <a:gd name="T38" fmla="*/ 107 w 162"/>
                <a:gd name="T39" fmla="*/ 410 h 559"/>
                <a:gd name="T40" fmla="*/ 90 w 162"/>
                <a:gd name="T41" fmla="*/ 442 h 559"/>
                <a:gd name="T42" fmla="*/ 70 w 162"/>
                <a:gd name="T43" fmla="*/ 472 h 559"/>
                <a:gd name="T44" fmla="*/ 47 w 162"/>
                <a:gd name="T45" fmla="*/ 499 h 559"/>
                <a:gd name="T46" fmla="*/ 21 w 162"/>
                <a:gd name="T47" fmla="*/ 521 h 559"/>
                <a:gd name="T48" fmla="*/ 5 w 162"/>
                <a:gd name="T49" fmla="*/ 533 h 559"/>
                <a:gd name="T50" fmla="*/ 2 w 162"/>
                <a:gd name="T51" fmla="*/ 537 h 559"/>
                <a:gd name="T52" fmla="*/ 0 w 162"/>
                <a:gd name="T53" fmla="*/ 543 h 559"/>
                <a:gd name="T54" fmla="*/ 1 w 162"/>
                <a:gd name="T55" fmla="*/ 549 h 559"/>
                <a:gd name="T56" fmla="*/ 5 w 162"/>
                <a:gd name="T57" fmla="*/ 554 h 559"/>
                <a:gd name="T58" fmla="*/ 11 w 162"/>
                <a:gd name="T59" fmla="*/ 558 h 559"/>
                <a:gd name="T60" fmla="*/ 19 w 162"/>
                <a:gd name="T61" fmla="*/ 558 h 559"/>
                <a:gd name="T62" fmla="*/ 39 w 162"/>
                <a:gd name="T63" fmla="*/ 545 h 559"/>
                <a:gd name="T64" fmla="*/ 68 w 162"/>
                <a:gd name="T65" fmla="*/ 520 h 559"/>
                <a:gd name="T66" fmla="*/ 94 w 162"/>
                <a:gd name="T67" fmla="*/ 491 h 559"/>
                <a:gd name="T68" fmla="*/ 115 w 162"/>
                <a:gd name="T69" fmla="*/ 458 h 559"/>
                <a:gd name="T70" fmla="*/ 133 w 162"/>
                <a:gd name="T71" fmla="*/ 423 h 559"/>
                <a:gd name="T72" fmla="*/ 147 w 162"/>
                <a:gd name="T73" fmla="*/ 384 h 559"/>
                <a:gd name="T74" fmla="*/ 157 w 162"/>
                <a:gd name="T75" fmla="*/ 344 h 559"/>
                <a:gd name="T76" fmla="*/ 161 w 162"/>
                <a:gd name="T77" fmla="*/ 301 h 559"/>
                <a:gd name="T78" fmla="*/ 161 w 162"/>
                <a:gd name="T79" fmla="*/ 257 h 559"/>
                <a:gd name="T80" fmla="*/ 157 w 162"/>
                <a:gd name="T81" fmla="*/ 215 h 559"/>
                <a:gd name="T82" fmla="*/ 147 w 162"/>
                <a:gd name="T83" fmla="*/ 175 h 559"/>
                <a:gd name="T84" fmla="*/ 133 w 162"/>
                <a:gd name="T85" fmla="*/ 136 h 559"/>
                <a:gd name="T86" fmla="*/ 115 w 162"/>
                <a:gd name="T87" fmla="*/ 100 h 559"/>
                <a:gd name="T88" fmla="*/ 94 w 162"/>
                <a:gd name="T89" fmla="*/ 68 h 559"/>
                <a:gd name="T90" fmla="*/ 68 w 162"/>
                <a:gd name="T91" fmla="*/ 38 h 559"/>
                <a:gd name="T92" fmla="*/ 39 w 162"/>
                <a:gd name="T93" fmla="*/ 13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2" h="559">
                  <a:moveTo>
                    <a:pt x="23" y="2"/>
                  </a:moveTo>
                  <a:lnTo>
                    <a:pt x="20" y="1"/>
                  </a:lnTo>
                  <a:lnTo>
                    <a:pt x="18" y="0"/>
                  </a:lnTo>
                  <a:lnTo>
                    <a:pt x="15" y="0"/>
                  </a:lnTo>
                  <a:lnTo>
                    <a:pt x="11" y="0"/>
                  </a:lnTo>
                  <a:lnTo>
                    <a:pt x="9" y="1"/>
                  </a:lnTo>
                  <a:lnTo>
                    <a:pt x="6" y="2"/>
                  </a:lnTo>
                  <a:lnTo>
                    <a:pt x="4" y="4"/>
                  </a:lnTo>
                  <a:lnTo>
                    <a:pt x="3" y="7"/>
                  </a:lnTo>
                  <a:lnTo>
                    <a:pt x="1" y="10"/>
                  </a:lnTo>
                  <a:lnTo>
                    <a:pt x="1" y="13"/>
                  </a:lnTo>
                  <a:lnTo>
                    <a:pt x="0" y="15"/>
                  </a:lnTo>
                  <a:lnTo>
                    <a:pt x="1" y="18"/>
                  </a:lnTo>
                  <a:lnTo>
                    <a:pt x="2" y="22"/>
                  </a:lnTo>
                  <a:lnTo>
                    <a:pt x="3" y="24"/>
                  </a:lnTo>
                  <a:lnTo>
                    <a:pt x="5" y="26"/>
                  </a:lnTo>
                  <a:lnTo>
                    <a:pt x="7" y="28"/>
                  </a:lnTo>
                  <a:lnTo>
                    <a:pt x="21" y="38"/>
                  </a:lnTo>
                  <a:lnTo>
                    <a:pt x="35" y="48"/>
                  </a:lnTo>
                  <a:lnTo>
                    <a:pt x="47" y="60"/>
                  </a:lnTo>
                  <a:lnTo>
                    <a:pt x="60" y="73"/>
                  </a:lnTo>
                  <a:lnTo>
                    <a:pt x="70" y="86"/>
                  </a:lnTo>
                  <a:lnTo>
                    <a:pt x="81" y="101"/>
                  </a:lnTo>
                  <a:lnTo>
                    <a:pt x="90" y="116"/>
                  </a:lnTo>
                  <a:lnTo>
                    <a:pt x="98" y="132"/>
                  </a:lnTo>
                  <a:lnTo>
                    <a:pt x="107" y="149"/>
                  </a:lnTo>
                  <a:lnTo>
                    <a:pt x="113" y="166"/>
                  </a:lnTo>
                  <a:lnTo>
                    <a:pt x="118" y="183"/>
                  </a:lnTo>
                  <a:lnTo>
                    <a:pt x="124" y="202"/>
                  </a:lnTo>
                  <a:lnTo>
                    <a:pt x="127" y="221"/>
                  </a:lnTo>
                  <a:lnTo>
                    <a:pt x="130" y="240"/>
                  </a:lnTo>
                  <a:lnTo>
                    <a:pt x="131" y="259"/>
                  </a:lnTo>
                  <a:lnTo>
                    <a:pt x="132" y="279"/>
                  </a:lnTo>
                  <a:lnTo>
                    <a:pt x="131" y="299"/>
                  </a:lnTo>
                  <a:lnTo>
                    <a:pt x="130" y="319"/>
                  </a:lnTo>
                  <a:lnTo>
                    <a:pt x="127" y="337"/>
                  </a:lnTo>
                  <a:lnTo>
                    <a:pt x="124" y="356"/>
                  </a:lnTo>
                  <a:lnTo>
                    <a:pt x="118" y="375"/>
                  </a:lnTo>
                  <a:lnTo>
                    <a:pt x="113" y="393"/>
                  </a:lnTo>
                  <a:lnTo>
                    <a:pt x="107" y="410"/>
                  </a:lnTo>
                  <a:lnTo>
                    <a:pt x="98" y="426"/>
                  </a:lnTo>
                  <a:lnTo>
                    <a:pt x="90" y="442"/>
                  </a:lnTo>
                  <a:lnTo>
                    <a:pt x="81" y="458"/>
                  </a:lnTo>
                  <a:lnTo>
                    <a:pt x="70" y="472"/>
                  </a:lnTo>
                  <a:lnTo>
                    <a:pt x="60" y="486"/>
                  </a:lnTo>
                  <a:lnTo>
                    <a:pt x="47" y="499"/>
                  </a:lnTo>
                  <a:lnTo>
                    <a:pt x="35" y="510"/>
                  </a:lnTo>
                  <a:lnTo>
                    <a:pt x="21" y="521"/>
                  </a:lnTo>
                  <a:lnTo>
                    <a:pt x="7" y="531"/>
                  </a:lnTo>
                  <a:lnTo>
                    <a:pt x="5" y="533"/>
                  </a:lnTo>
                  <a:lnTo>
                    <a:pt x="3" y="535"/>
                  </a:lnTo>
                  <a:lnTo>
                    <a:pt x="2" y="537"/>
                  </a:lnTo>
                  <a:lnTo>
                    <a:pt x="1" y="540"/>
                  </a:lnTo>
                  <a:lnTo>
                    <a:pt x="0" y="543"/>
                  </a:lnTo>
                  <a:lnTo>
                    <a:pt x="1" y="546"/>
                  </a:lnTo>
                  <a:lnTo>
                    <a:pt x="1" y="549"/>
                  </a:lnTo>
                  <a:lnTo>
                    <a:pt x="3" y="551"/>
                  </a:lnTo>
                  <a:lnTo>
                    <a:pt x="5" y="554"/>
                  </a:lnTo>
                  <a:lnTo>
                    <a:pt x="8" y="556"/>
                  </a:lnTo>
                  <a:lnTo>
                    <a:pt x="11" y="558"/>
                  </a:lnTo>
                  <a:lnTo>
                    <a:pt x="15" y="559"/>
                  </a:lnTo>
                  <a:lnTo>
                    <a:pt x="19" y="558"/>
                  </a:lnTo>
                  <a:lnTo>
                    <a:pt x="23" y="555"/>
                  </a:lnTo>
                  <a:lnTo>
                    <a:pt x="39" y="545"/>
                  </a:lnTo>
                  <a:lnTo>
                    <a:pt x="53" y="533"/>
                  </a:lnTo>
                  <a:lnTo>
                    <a:pt x="68" y="520"/>
                  </a:lnTo>
                  <a:lnTo>
                    <a:pt x="81" y="506"/>
                  </a:lnTo>
                  <a:lnTo>
                    <a:pt x="94" y="491"/>
                  </a:lnTo>
                  <a:lnTo>
                    <a:pt x="105" y="475"/>
                  </a:lnTo>
                  <a:lnTo>
                    <a:pt x="115" y="458"/>
                  </a:lnTo>
                  <a:lnTo>
                    <a:pt x="125" y="441"/>
                  </a:lnTo>
                  <a:lnTo>
                    <a:pt x="133" y="423"/>
                  </a:lnTo>
                  <a:lnTo>
                    <a:pt x="141" y="403"/>
                  </a:lnTo>
                  <a:lnTo>
                    <a:pt x="147" y="384"/>
                  </a:lnTo>
                  <a:lnTo>
                    <a:pt x="153" y="364"/>
                  </a:lnTo>
                  <a:lnTo>
                    <a:pt x="157" y="344"/>
                  </a:lnTo>
                  <a:lnTo>
                    <a:pt x="159" y="322"/>
                  </a:lnTo>
                  <a:lnTo>
                    <a:pt x="161" y="301"/>
                  </a:lnTo>
                  <a:lnTo>
                    <a:pt x="162" y="279"/>
                  </a:lnTo>
                  <a:lnTo>
                    <a:pt x="161" y="257"/>
                  </a:lnTo>
                  <a:lnTo>
                    <a:pt x="159" y="236"/>
                  </a:lnTo>
                  <a:lnTo>
                    <a:pt x="157" y="215"/>
                  </a:lnTo>
                  <a:lnTo>
                    <a:pt x="153" y="195"/>
                  </a:lnTo>
                  <a:lnTo>
                    <a:pt x="147" y="175"/>
                  </a:lnTo>
                  <a:lnTo>
                    <a:pt x="141" y="154"/>
                  </a:lnTo>
                  <a:lnTo>
                    <a:pt x="133" y="136"/>
                  </a:lnTo>
                  <a:lnTo>
                    <a:pt x="125" y="118"/>
                  </a:lnTo>
                  <a:lnTo>
                    <a:pt x="115" y="100"/>
                  </a:lnTo>
                  <a:lnTo>
                    <a:pt x="105" y="83"/>
                  </a:lnTo>
                  <a:lnTo>
                    <a:pt x="94" y="68"/>
                  </a:lnTo>
                  <a:lnTo>
                    <a:pt x="81" y="53"/>
                  </a:lnTo>
                  <a:lnTo>
                    <a:pt x="68" y="38"/>
                  </a:lnTo>
                  <a:lnTo>
                    <a:pt x="53" y="25"/>
                  </a:lnTo>
                  <a:lnTo>
                    <a:pt x="39" y="13"/>
                  </a:lnTo>
                  <a:lnTo>
                    <a:pt x="2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64" name="Freeform 3249">
              <a:extLst>
                <a:ext uri="{FF2B5EF4-FFF2-40B4-BE49-F238E27FC236}">
                  <a16:creationId xmlns:a16="http://schemas.microsoft.com/office/drawing/2014/main" id="{45639ADA-8D2E-4F96-8454-6E748F9371A2}"/>
                </a:ext>
              </a:extLst>
            </p:cNvPr>
            <p:cNvSpPr>
              <a:spLocks/>
            </p:cNvSpPr>
            <p:nvPr/>
          </p:nvSpPr>
          <p:spPr bwMode="auto">
            <a:xfrm>
              <a:off x="7824788" y="3708400"/>
              <a:ext cx="46038" cy="141288"/>
            </a:xfrm>
            <a:custGeom>
              <a:avLst/>
              <a:gdLst>
                <a:gd name="T0" fmla="*/ 142 w 142"/>
                <a:gd name="T1" fmla="*/ 204 h 445"/>
                <a:gd name="T2" fmla="*/ 138 w 142"/>
                <a:gd name="T3" fmla="*/ 170 h 445"/>
                <a:gd name="T4" fmla="*/ 130 w 142"/>
                <a:gd name="T5" fmla="*/ 137 h 445"/>
                <a:gd name="T6" fmla="*/ 117 w 142"/>
                <a:gd name="T7" fmla="*/ 106 h 445"/>
                <a:gd name="T8" fmla="*/ 102 w 142"/>
                <a:gd name="T9" fmla="*/ 77 h 445"/>
                <a:gd name="T10" fmla="*/ 82 w 142"/>
                <a:gd name="T11" fmla="*/ 51 h 445"/>
                <a:gd name="T12" fmla="*/ 60 w 142"/>
                <a:gd name="T13" fmla="*/ 28 h 445"/>
                <a:gd name="T14" fmla="*/ 35 w 142"/>
                <a:gd name="T15" fmla="*/ 9 h 445"/>
                <a:gd name="T16" fmla="*/ 18 w 142"/>
                <a:gd name="T17" fmla="*/ 0 h 445"/>
                <a:gd name="T18" fmla="*/ 13 w 142"/>
                <a:gd name="T19" fmla="*/ 0 h 445"/>
                <a:gd name="T20" fmla="*/ 8 w 142"/>
                <a:gd name="T21" fmla="*/ 1 h 445"/>
                <a:gd name="T22" fmla="*/ 3 w 142"/>
                <a:gd name="T23" fmla="*/ 5 h 445"/>
                <a:gd name="T24" fmla="*/ 0 w 142"/>
                <a:gd name="T25" fmla="*/ 11 h 445"/>
                <a:gd name="T26" fmla="*/ 0 w 142"/>
                <a:gd name="T27" fmla="*/ 16 h 445"/>
                <a:gd name="T28" fmla="*/ 1 w 142"/>
                <a:gd name="T29" fmla="*/ 21 h 445"/>
                <a:gd name="T30" fmla="*/ 5 w 142"/>
                <a:gd name="T31" fmla="*/ 27 h 445"/>
                <a:gd name="T32" fmla="*/ 19 w 142"/>
                <a:gd name="T33" fmla="*/ 35 h 445"/>
                <a:gd name="T34" fmla="*/ 41 w 142"/>
                <a:gd name="T35" fmla="*/ 51 h 445"/>
                <a:gd name="T36" fmla="*/ 60 w 142"/>
                <a:gd name="T37" fmla="*/ 70 h 445"/>
                <a:gd name="T38" fmla="*/ 77 w 142"/>
                <a:gd name="T39" fmla="*/ 94 h 445"/>
                <a:gd name="T40" fmla="*/ 91 w 142"/>
                <a:gd name="T41" fmla="*/ 119 h 445"/>
                <a:gd name="T42" fmla="*/ 102 w 142"/>
                <a:gd name="T43" fmla="*/ 146 h 445"/>
                <a:gd name="T44" fmla="*/ 108 w 142"/>
                <a:gd name="T45" fmla="*/ 175 h 445"/>
                <a:gd name="T46" fmla="*/ 112 w 142"/>
                <a:gd name="T47" fmla="*/ 206 h 445"/>
                <a:gd name="T48" fmla="*/ 112 w 142"/>
                <a:gd name="T49" fmla="*/ 237 h 445"/>
                <a:gd name="T50" fmla="*/ 108 w 142"/>
                <a:gd name="T51" fmla="*/ 268 h 445"/>
                <a:gd name="T52" fmla="*/ 102 w 142"/>
                <a:gd name="T53" fmla="*/ 297 h 445"/>
                <a:gd name="T54" fmla="*/ 91 w 142"/>
                <a:gd name="T55" fmla="*/ 325 h 445"/>
                <a:gd name="T56" fmla="*/ 77 w 142"/>
                <a:gd name="T57" fmla="*/ 351 h 445"/>
                <a:gd name="T58" fmla="*/ 60 w 142"/>
                <a:gd name="T59" fmla="*/ 373 h 445"/>
                <a:gd name="T60" fmla="*/ 41 w 142"/>
                <a:gd name="T61" fmla="*/ 394 h 445"/>
                <a:gd name="T62" fmla="*/ 19 w 142"/>
                <a:gd name="T63" fmla="*/ 410 h 445"/>
                <a:gd name="T64" fmla="*/ 5 w 142"/>
                <a:gd name="T65" fmla="*/ 418 h 445"/>
                <a:gd name="T66" fmla="*/ 1 w 142"/>
                <a:gd name="T67" fmla="*/ 422 h 445"/>
                <a:gd name="T68" fmla="*/ 0 w 142"/>
                <a:gd name="T69" fmla="*/ 428 h 445"/>
                <a:gd name="T70" fmla="*/ 0 w 142"/>
                <a:gd name="T71" fmla="*/ 434 h 445"/>
                <a:gd name="T72" fmla="*/ 3 w 142"/>
                <a:gd name="T73" fmla="*/ 440 h 445"/>
                <a:gd name="T74" fmla="*/ 11 w 142"/>
                <a:gd name="T75" fmla="*/ 444 h 445"/>
                <a:gd name="T76" fmla="*/ 18 w 142"/>
                <a:gd name="T77" fmla="*/ 444 h 445"/>
                <a:gd name="T78" fmla="*/ 35 w 142"/>
                <a:gd name="T79" fmla="*/ 435 h 445"/>
                <a:gd name="T80" fmla="*/ 60 w 142"/>
                <a:gd name="T81" fmla="*/ 416 h 445"/>
                <a:gd name="T82" fmla="*/ 82 w 142"/>
                <a:gd name="T83" fmla="*/ 394 h 445"/>
                <a:gd name="T84" fmla="*/ 102 w 142"/>
                <a:gd name="T85" fmla="*/ 368 h 445"/>
                <a:gd name="T86" fmla="*/ 117 w 142"/>
                <a:gd name="T87" fmla="*/ 339 h 445"/>
                <a:gd name="T88" fmla="*/ 130 w 142"/>
                <a:gd name="T89" fmla="*/ 308 h 445"/>
                <a:gd name="T90" fmla="*/ 138 w 142"/>
                <a:gd name="T91" fmla="*/ 275 h 445"/>
                <a:gd name="T92" fmla="*/ 142 w 142"/>
                <a:gd name="T93" fmla="*/ 23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2" h="445">
                  <a:moveTo>
                    <a:pt x="142" y="222"/>
                  </a:moveTo>
                  <a:lnTo>
                    <a:pt x="142" y="204"/>
                  </a:lnTo>
                  <a:lnTo>
                    <a:pt x="140" y="187"/>
                  </a:lnTo>
                  <a:lnTo>
                    <a:pt x="138" y="170"/>
                  </a:lnTo>
                  <a:lnTo>
                    <a:pt x="134" y="153"/>
                  </a:lnTo>
                  <a:lnTo>
                    <a:pt x="130" y="137"/>
                  </a:lnTo>
                  <a:lnTo>
                    <a:pt x="124" y="121"/>
                  </a:lnTo>
                  <a:lnTo>
                    <a:pt x="117" y="106"/>
                  </a:lnTo>
                  <a:lnTo>
                    <a:pt x="109" y="91"/>
                  </a:lnTo>
                  <a:lnTo>
                    <a:pt x="102" y="77"/>
                  </a:lnTo>
                  <a:lnTo>
                    <a:pt x="92" y="63"/>
                  </a:lnTo>
                  <a:lnTo>
                    <a:pt x="82" y="51"/>
                  </a:lnTo>
                  <a:lnTo>
                    <a:pt x="72" y="39"/>
                  </a:lnTo>
                  <a:lnTo>
                    <a:pt x="60" y="28"/>
                  </a:lnTo>
                  <a:lnTo>
                    <a:pt x="48" y="18"/>
                  </a:lnTo>
                  <a:lnTo>
                    <a:pt x="35" y="9"/>
                  </a:lnTo>
                  <a:lnTo>
                    <a:pt x="21" y="2"/>
                  </a:lnTo>
                  <a:lnTo>
                    <a:pt x="18" y="0"/>
                  </a:lnTo>
                  <a:lnTo>
                    <a:pt x="16" y="0"/>
                  </a:lnTo>
                  <a:lnTo>
                    <a:pt x="13" y="0"/>
                  </a:lnTo>
                  <a:lnTo>
                    <a:pt x="10" y="0"/>
                  </a:lnTo>
                  <a:lnTo>
                    <a:pt x="8" y="1"/>
                  </a:lnTo>
                  <a:lnTo>
                    <a:pt x="5" y="3"/>
                  </a:lnTo>
                  <a:lnTo>
                    <a:pt x="3" y="5"/>
                  </a:lnTo>
                  <a:lnTo>
                    <a:pt x="1" y="7"/>
                  </a:lnTo>
                  <a:lnTo>
                    <a:pt x="0" y="11"/>
                  </a:lnTo>
                  <a:lnTo>
                    <a:pt x="0" y="14"/>
                  </a:lnTo>
                  <a:lnTo>
                    <a:pt x="0" y="16"/>
                  </a:lnTo>
                  <a:lnTo>
                    <a:pt x="0" y="19"/>
                  </a:lnTo>
                  <a:lnTo>
                    <a:pt x="1" y="21"/>
                  </a:lnTo>
                  <a:lnTo>
                    <a:pt x="3" y="24"/>
                  </a:lnTo>
                  <a:lnTo>
                    <a:pt x="5" y="27"/>
                  </a:lnTo>
                  <a:lnTo>
                    <a:pt x="8" y="28"/>
                  </a:lnTo>
                  <a:lnTo>
                    <a:pt x="19" y="35"/>
                  </a:lnTo>
                  <a:lnTo>
                    <a:pt x="30" y="43"/>
                  </a:lnTo>
                  <a:lnTo>
                    <a:pt x="41" y="51"/>
                  </a:lnTo>
                  <a:lnTo>
                    <a:pt x="51" y="61"/>
                  </a:lnTo>
                  <a:lnTo>
                    <a:pt x="60" y="70"/>
                  </a:lnTo>
                  <a:lnTo>
                    <a:pt x="69" y="82"/>
                  </a:lnTo>
                  <a:lnTo>
                    <a:pt x="77" y="94"/>
                  </a:lnTo>
                  <a:lnTo>
                    <a:pt x="85" y="106"/>
                  </a:lnTo>
                  <a:lnTo>
                    <a:pt x="91" y="119"/>
                  </a:lnTo>
                  <a:lnTo>
                    <a:pt x="96" y="133"/>
                  </a:lnTo>
                  <a:lnTo>
                    <a:pt x="102" y="146"/>
                  </a:lnTo>
                  <a:lnTo>
                    <a:pt x="105" y="161"/>
                  </a:lnTo>
                  <a:lnTo>
                    <a:pt x="108" y="175"/>
                  </a:lnTo>
                  <a:lnTo>
                    <a:pt x="111" y="191"/>
                  </a:lnTo>
                  <a:lnTo>
                    <a:pt x="112" y="206"/>
                  </a:lnTo>
                  <a:lnTo>
                    <a:pt x="112" y="222"/>
                  </a:lnTo>
                  <a:lnTo>
                    <a:pt x="112" y="237"/>
                  </a:lnTo>
                  <a:lnTo>
                    <a:pt x="111" y="253"/>
                  </a:lnTo>
                  <a:lnTo>
                    <a:pt x="108" y="268"/>
                  </a:lnTo>
                  <a:lnTo>
                    <a:pt x="105" y="283"/>
                  </a:lnTo>
                  <a:lnTo>
                    <a:pt x="102" y="297"/>
                  </a:lnTo>
                  <a:lnTo>
                    <a:pt x="96" y="311"/>
                  </a:lnTo>
                  <a:lnTo>
                    <a:pt x="91" y="325"/>
                  </a:lnTo>
                  <a:lnTo>
                    <a:pt x="85" y="338"/>
                  </a:lnTo>
                  <a:lnTo>
                    <a:pt x="77" y="351"/>
                  </a:lnTo>
                  <a:lnTo>
                    <a:pt x="69" y="363"/>
                  </a:lnTo>
                  <a:lnTo>
                    <a:pt x="60" y="373"/>
                  </a:lnTo>
                  <a:lnTo>
                    <a:pt x="51" y="384"/>
                  </a:lnTo>
                  <a:lnTo>
                    <a:pt x="41" y="394"/>
                  </a:lnTo>
                  <a:lnTo>
                    <a:pt x="30" y="402"/>
                  </a:lnTo>
                  <a:lnTo>
                    <a:pt x="19" y="410"/>
                  </a:lnTo>
                  <a:lnTo>
                    <a:pt x="8" y="416"/>
                  </a:lnTo>
                  <a:lnTo>
                    <a:pt x="5" y="418"/>
                  </a:lnTo>
                  <a:lnTo>
                    <a:pt x="3" y="420"/>
                  </a:lnTo>
                  <a:lnTo>
                    <a:pt x="1" y="422"/>
                  </a:lnTo>
                  <a:lnTo>
                    <a:pt x="0" y="426"/>
                  </a:lnTo>
                  <a:lnTo>
                    <a:pt x="0" y="428"/>
                  </a:lnTo>
                  <a:lnTo>
                    <a:pt x="0" y="431"/>
                  </a:lnTo>
                  <a:lnTo>
                    <a:pt x="0" y="434"/>
                  </a:lnTo>
                  <a:lnTo>
                    <a:pt x="1" y="436"/>
                  </a:lnTo>
                  <a:lnTo>
                    <a:pt x="3" y="440"/>
                  </a:lnTo>
                  <a:lnTo>
                    <a:pt x="7" y="443"/>
                  </a:lnTo>
                  <a:lnTo>
                    <a:pt x="11" y="444"/>
                  </a:lnTo>
                  <a:lnTo>
                    <a:pt x="15" y="445"/>
                  </a:lnTo>
                  <a:lnTo>
                    <a:pt x="18" y="444"/>
                  </a:lnTo>
                  <a:lnTo>
                    <a:pt x="21" y="443"/>
                  </a:lnTo>
                  <a:lnTo>
                    <a:pt x="35" y="435"/>
                  </a:lnTo>
                  <a:lnTo>
                    <a:pt x="48" y="426"/>
                  </a:lnTo>
                  <a:lnTo>
                    <a:pt x="60" y="416"/>
                  </a:lnTo>
                  <a:lnTo>
                    <a:pt x="72" y="405"/>
                  </a:lnTo>
                  <a:lnTo>
                    <a:pt x="82" y="394"/>
                  </a:lnTo>
                  <a:lnTo>
                    <a:pt x="92" y="381"/>
                  </a:lnTo>
                  <a:lnTo>
                    <a:pt x="102" y="368"/>
                  </a:lnTo>
                  <a:lnTo>
                    <a:pt x="109" y="354"/>
                  </a:lnTo>
                  <a:lnTo>
                    <a:pt x="117" y="339"/>
                  </a:lnTo>
                  <a:lnTo>
                    <a:pt x="124" y="323"/>
                  </a:lnTo>
                  <a:lnTo>
                    <a:pt x="130" y="308"/>
                  </a:lnTo>
                  <a:lnTo>
                    <a:pt x="134" y="291"/>
                  </a:lnTo>
                  <a:lnTo>
                    <a:pt x="138" y="275"/>
                  </a:lnTo>
                  <a:lnTo>
                    <a:pt x="140" y="258"/>
                  </a:lnTo>
                  <a:lnTo>
                    <a:pt x="142" y="239"/>
                  </a:lnTo>
                  <a:lnTo>
                    <a:pt x="142" y="2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65" name="Freeform 3250">
              <a:extLst>
                <a:ext uri="{FF2B5EF4-FFF2-40B4-BE49-F238E27FC236}">
                  <a16:creationId xmlns:a16="http://schemas.microsoft.com/office/drawing/2014/main" id="{7D98FC85-53E4-45D4-98A7-61D4C61CA15E}"/>
                </a:ext>
              </a:extLst>
            </p:cNvPr>
            <p:cNvSpPr>
              <a:spLocks/>
            </p:cNvSpPr>
            <p:nvPr/>
          </p:nvSpPr>
          <p:spPr bwMode="auto">
            <a:xfrm>
              <a:off x="7807325" y="3725863"/>
              <a:ext cx="39688" cy="104775"/>
            </a:xfrm>
            <a:custGeom>
              <a:avLst/>
              <a:gdLst>
                <a:gd name="T0" fmla="*/ 123 w 124"/>
                <a:gd name="T1" fmla="*/ 150 h 331"/>
                <a:gd name="T2" fmla="*/ 120 w 124"/>
                <a:gd name="T3" fmla="*/ 123 h 331"/>
                <a:gd name="T4" fmla="*/ 113 w 124"/>
                <a:gd name="T5" fmla="*/ 97 h 331"/>
                <a:gd name="T6" fmla="*/ 102 w 124"/>
                <a:gd name="T7" fmla="*/ 72 h 331"/>
                <a:gd name="T8" fmla="*/ 88 w 124"/>
                <a:gd name="T9" fmla="*/ 51 h 331"/>
                <a:gd name="T10" fmla="*/ 72 w 124"/>
                <a:gd name="T11" fmla="*/ 33 h 331"/>
                <a:gd name="T12" fmla="*/ 53 w 124"/>
                <a:gd name="T13" fmla="*/ 17 h 331"/>
                <a:gd name="T14" fmla="*/ 31 w 124"/>
                <a:gd name="T15" fmla="*/ 5 h 331"/>
                <a:gd name="T16" fmla="*/ 16 w 124"/>
                <a:gd name="T17" fmla="*/ 0 h 331"/>
                <a:gd name="T18" fmla="*/ 11 w 124"/>
                <a:gd name="T19" fmla="*/ 0 h 331"/>
                <a:gd name="T20" fmla="*/ 6 w 124"/>
                <a:gd name="T21" fmla="*/ 3 h 331"/>
                <a:gd name="T22" fmla="*/ 3 w 124"/>
                <a:gd name="T23" fmla="*/ 7 h 331"/>
                <a:gd name="T24" fmla="*/ 0 w 124"/>
                <a:gd name="T25" fmla="*/ 12 h 331"/>
                <a:gd name="T26" fmla="*/ 0 w 124"/>
                <a:gd name="T27" fmla="*/ 18 h 331"/>
                <a:gd name="T28" fmla="*/ 3 w 124"/>
                <a:gd name="T29" fmla="*/ 23 h 331"/>
                <a:gd name="T30" fmla="*/ 8 w 124"/>
                <a:gd name="T31" fmla="*/ 27 h 331"/>
                <a:gd name="T32" fmla="*/ 20 w 124"/>
                <a:gd name="T33" fmla="*/ 32 h 331"/>
                <a:gd name="T34" fmla="*/ 37 w 124"/>
                <a:gd name="T35" fmla="*/ 42 h 331"/>
                <a:gd name="T36" fmla="*/ 52 w 124"/>
                <a:gd name="T37" fmla="*/ 55 h 331"/>
                <a:gd name="T38" fmla="*/ 66 w 124"/>
                <a:gd name="T39" fmla="*/ 70 h 331"/>
                <a:gd name="T40" fmla="*/ 76 w 124"/>
                <a:gd name="T41" fmla="*/ 88 h 331"/>
                <a:gd name="T42" fmla="*/ 85 w 124"/>
                <a:gd name="T43" fmla="*/ 109 h 331"/>
                <a:gd name="T44" fmla="*/ 91 w 124"/>
                <a:gd name="T45" fmla="*/ 130 h 331"/>
                <a:gd name="T46" fmla="*/ 93 w 124"/>
                <a:gd name="T47" fmla="*/ 154 h 331"/>
                <a:gd name="T48" fmla="*/ 93 w 124"/>
                <a:gd name="T49" fmla="*/ 177 h 331"/>
                <a:gd name="T50" fmla="*/ 91 w 124"/>
                <a:gd name="T51" fmla="*/ 201 h 331"/>
                <a:gd name="T52" fmla="*/ 85 w 124"/>
                <a:gd name="T53" fmla="*/ 222 h 331"/>
                <a:gd name="T54" fmla="*/ 76 w 124"/>
                <a:gd name="T55" fmla="*/ 242 h 331"/>
                <a:gd name="T56" fmla="*/ 66 w 124"/>
                <a:gd name="T57" fmla="*/ 260 h 331"/>
                <a:gd name="T58" fmla="*/ 52 w 124"/>
                <a:gd name="T59" fmla="*/ 276 h 331"/>
                <a:gd name="T60" fmla="*/ 37 w 124"/>
                <a:gd name="T61" fmla="*/ 288 h 331"/>
                <a:gd name="T62" fmla="*/ 20 w 124"/>
                <a:gd name="T63" fmla="*/ 298 h 331"/>
                <a:gd name="T64" fmla="*/ 8 w 124"/>
                <a:gd name="T65" fmla="*/ 303 h 331"/>
                <a:gd name="T66" fmla="*/ 3 w 124"/>
                <a:gd name="T67" fmla="*/ 307 h 331"/>
                <a:gd name="T68" fmla="*/ 0 w 124"/>
                <a:gd name="T69" fmla="*/ 312 h 331"/>
                <a:gd name="T70" fmla="*/ 0 w 124"/>
                <a:gd name="T71" fmla="*/ 318 h 331"/>
                <a:gd name="T72" fmla="*/ 3 w 124"/>
                <a:gd name="T73" fmla="*/ 325 h 331"/>
                <a:gd name="T74" fmla="*/ 10 w 124"/>
                <a:gd name="T75" fmla="*/ 330 h 331"/>
                <a:gd name="T76" fmla="*/ 17 w 124"/>
                <a:gd name="T77" fmla="*/ 331 h 331"/>
                <a:gd name="T78" fmla="*/ 31 w 124"/>
                <a:gd name="T79" fmla="*/ 326 h 331"/>
                <a:gd name="T80" fmla="*/ 53 w 124"/>
                <a:gd name="T81" fmla="*/ 314 h 331"/>
                <a:gd name="T82" fmla="*/ 72 w 124"/>
                <a:gd name="T83" fmla="*/ 298 h 331"/>
                <a:gd name="T84" fmla="*/ 88 w 124"/>
                <a:gd name="T85" fmla="*/ 279 h 331"/>
                <a:gd name="T86" fmla="*/ 102 w 124"/>
                <a:gd name="T87" fmla="*/ 257 h 331"/>
                <a:gd name="T88" fmla="*/ 113 w 124"/>
                <a:gd name="T89" fmla="*/ 234 h 331"/>
                <a:gd name="T90" fmla="*/ 120 w 124"/>
                <a:gd name="T91" fmla="*/ 207 h 331"/>
                <a:gd name="T92" fmla="*/ 123 w 124"/>
                <a:gd name="T93" fmla="*/ 17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4" h="331">
                  <a:moveTo>
                    <a:pt x="124" y="165"/>
                  </a:moveTo>
                  <a:lnTo>
                    <a:pt x="123" y="150"/>
                  </a:lnTo>
                  <a:lnTo>
                    <a:pt x="122" y="136"/>
                  </a:lnTo>
                  <a:lnTo>
                    <a:pt x="120" y="123"/>
                  </a:lnTo>
                  <a:lnTo>
                    <a:pt x="117" y="110"/>
                  </a:lnTo>
                  <a:lnTo>
                    <a:pt x="113" y="97"/>
                  </a:lnTo>
                  <a:lnTo>
                    <a:pt x="107" y="84"/>
                  </a:lnTo>
                  <a:lnTo>
                    <a:pt x="102" y="72"/>
                  </a:lnTo>
                  <a:lnTo>
                    <a:pt x="96" y="62"/>
                  </a:lnTo>
                  <a:lnTo>
                    <a:pt x="88" y="51"/>
                  </a:lnTo>
                  <a:lnTo>
                    <a:pt x="81" y="41"/>
                  </a:lnTo>
                  <a:lnTo>
                    <a:pt x="72" y="33"/>
                  </a:lnTo>
                  <a:lnTo>
                    <a:pt x="62" y="24"/>
                  </a:lnTo>
                  <a:lnTo>
                    <a:pt x="53" y="17"/>
                  </a:lnTo>
                  <a:lnTo>
                    <a:pt x="42" y="10"/>
                  </a:lnTo>
                  <a:lnTo>
                    <a:pt x="31" y="5"/>
                  </a:lnTo>
                  <a:lnTo>
                    <a:pt x="20" y="1"/>
                  </a:lnTo>
                  <a:lnTo>
                    <a:pt x="16" y="0"/>
                  </a:lnTo>
                  <a:lnTo>
                    <a:pt x="14" y="0"/>
                  </a:lnTo>
                  <a:lnTo>
                    <a:pt x="11" y="0"/>
                  </a:lnTo>
                  <a:lnTo>
                    <a:pt x="8" y="1"/>
                  </a:lnTo>
                  <a:lnTo>
                    <a:pt x="6" y="3"/>
                  </a:lnTo>
                  <a:lnTo>
                    <a:pt x="4" y="4"/>
                  </a:lnTo>
                  <a:lnTo>
                    <a:pt x="3" y="7"/>
                  </a:lnTo>
                  <a:lnTo>
                    <a:pt x="0" y="9"/>
                  </a:lnTo>
                  <a:lnTo>
                    <a:pt x="0" y="12"/>
                  </a:lnTo>
                  <a:lnTo>
                    <a:pt x="0" y="16"/>
                  </a:lnTo>
                  <a:lnTo>
                    <a:pt x="0" y="18"/>
                  </a:lnTo>
                  <a:lnTo>
                    <a:pt x="1" y="21"/>
                  </a:lnTo>
                  <a:lnTo>
                    <a:pt x="3" y="23"/>
                  </a:lnTo>
                  <a:lnTo>
                    <a:pt x="5" y="25"/>
                  </a:lnTo>
                  <a:lnTo>
                    <a:pt x="8" y="27"/>
                  </a:lnTo>
                  <a:lnTo>
                    <a:pt x="10" y="28"/>
                  </a:lnTo>
                  <a:lnTo>
                    <a:pt x="20" y="32"/>
                  </a:lnTo>
                  <a:lnTo>
                    <a:pt x="28" y="37"/>
                  </a:lnTo>
                  <a:lnTo>
                    <a:pt x="37" y="42"/>
                  </a:lnTo>
                  <a:lnTo>
                    <a:pt x="44" y="48"/>
                  </a:lnTo>
                  <a:lnTo>
                    <a:pt x="52" y="55"/>
                  </a:lnTo>
                  <a:lnTo>
                    <a:pt x="59" y="63"/>
                  </a:lnTo>
                  <a:lnTo>
                    <a:pt x="66" y="70"/>
                  </a:lnTo>
                  <a:lnTo>
                    <a:pt x="71" y="79"/>
                  </a:lnTo>
                  <a:lnTo>
                    <a:pt x="76" y="88"/>
                  </a:lnTo>
                  <a:lnTo>
                    <a:pt x="81" y="98"/>
                  </a:lnTo>
                  <a:lnTo>
                    <a:pt x="85" y="109"/>
                  </a:lnTo>
                  <a:lnTo>
                    <a:pt x="88" y="119"/>
                  </a:lnTo>
                  <a:lnTo>
                    <a:pt x="91" y="130"/>
                  </a:lnTo>
                  <a:lnTo>
                    <a:pt x="92" y="142"/>
                  </a:lnTo>
                  <a:lnTo>
                    <a:pt x="93" y="154"/>
                  </a:lnTo>
                  <a:lnTo>
                    <a:pt x="95" y="165"/>
                  </a:lnTo>
                  <a:lnTo>
                    <a:pt x="93" y="177"/>
                  </a:lnTo>
                  <a:lnTo>
                    <a:pt x="92" y="189"/>
                  </a:lnTo>
                  <a:lnTo>
                    <a:pt x="91" y="201"/>
                  </a:lnTo>
                  <a:lnTo>
                    <a:pt x="88" y="211"/>
                  </a:lnTo>
                  <a:lnTo>
                    <a:pt x="85" y="222"/>
                  </a:lnTo>
                  <a:lnTo>
                    <a:pt x="81" y="233"/>
                  </a:lnTo>
                  <a:lnTo>
                    <a:pt x="76" y="242"/>
                  </a:lnTo>
                  <a:lnTo>
                    <a:pt x="71" y="251"/>
                  </a:lnTo>
                  <a:lnTo>
                    <a:pt x="66" y="260"/>
                  </a:lnTo>
                  <a:lnTo>
                    <a:pt x="59" y="268"/>
                  </a:lnTo>
                  <a:lnTo>
                    <a:pt x="52" y="276"/>
                  </a:lnTo>
                  <a:lnTo>
                    <a:pt x="44" y="282"/>
                  </a:lnTo>
                  <a:lnTo>
                    <a:pt x="37" y="288"/>
                  </a:lnTo>
                  <a:lnTo>
                    <a:pt x="28" y="294"/>
                  </a:lnTo>
                  <a:lnTo>
                    <a:pt x="20" y="298"/>
                  </a:lnTo>
                  <a:lnTo>
                    <a:pt x="10" y="302"/>
                  </a:lnTo>
                  <a:lnTo>
                    <a:pt x="8" y="303"/>
                  </a:lnTo>
                  <a:lnTo>
                    <a:pt x="5" y="304"/>
                  </a:lnTo>
                  <a:lnTo>
                    <a:pt x="3" y="307"/>
                  </a:lnTo>
                  <a:lnTo>
                    <a:pt x="1" y="310"/>
                  </a:lnTo>
                  <a:lnTo>
                    <a:pt x="0" y="312"/>
                  </a:lnTo>
                  <a:lnTo>
                    <a:pt x="0" y="315"/>
                  </a:lnTo>
                  <a:lnTo>
                    <a:pt x="0" y="318"/>
                  </a:lnTo>
                  <a:lnTo>
                    <a:pt x="0" y="320"/>
                  </a:lnTo>
                  <a:lnTo>
                    <a:pt x="3" y="325"/>
                  </a:lnTo>
                  <a:lnTo>
                    <a:pt x="7" y="328"/>
                  </a:lnTo>
                  <a:lnTo>
                    <a:pt x="10" y="330"/>
                  </a:lnTo>
                  <a:lnTo>
                    <a:pt x="15" y="331"/>
                  </a:lnTo>
                  <a:lnTo>
                    <a:pt x="17" y="331"/>
                  </a:lnTo>
                  <a:lnTo>
                    <a:pt x="20" y="330"/>
                  </a:lnTo>
                  <a:lnTo>
                    <a:pt x="31" y="326"/>
                  </a:lnTo>
                  <a:lnTo>
                    <a:pt x="42" y="320"/>
                  </a:lnTo>
                  <a:lnTo>
                    <a:pt x="53" y="314"/>
                  </a:lnTo>
                  <a:lnTo>
                    <a:pt x="62" y="307"/>
                  </a:lnTo>
                  <a:lnTo>
                    <a:pt x="72" y="298"/>
                  </a:lnTo>
                  <a:lnTo>
                    <a:pt x="81" y="289"/>
                  </a:lnTo>
                  <a:lnTo>
                    <a:pt x="88" y="279"/>
                  </a:lnTo>
                  <a:lnTo>
                    <a:pt x="96" y="269"/>
                  </a:lnTo>
                  <a:lnTo>
                    <a:pt x="102" y="257"/>
                  </a:lnTo>
                  <a:lnTo>
                    <a:pt x="107" y="246"/>
                  </a:lnTo>
                  <a:lnTo>
                    <a:pt x="113" y="234"/>
                  </a:lnTo>
                  <a:lnTo>
                    <a:pt x="117" y="221"/>
                  </a:lnTo>
                  <a:lnTo>
                    <a:pt x="120" y="207"/>
                  </a:lnTo>
                  <a:lnTo>
                    <a:pt x="122" y="193"/>
                  </a:lnTo>
                  <a:lnTo>
                    <a:pt x="123" y="179"/>
                  </a:lnTo>
                  <a:lnTo>
                    <a:pt x="124"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66" name="Freeform 3251">
              <a:extLst>
                <a:ext uri="{FF2B5EF4-FFF2-40B4-BE49-F238E27FC236}">
                  <a16:creationId xmlns:a16="http://schemas.microsoft.com/office/drawing/2014/main" id="{D626C0BD-A71E-43D5-A307-7AF2CD30DCD9}"/>
                </a:ext>
              </a:extLst>
            </p:cNvPr>
            <p:cNvSpPr>
              <a:spLocks/>
            </p:cNvSpPr>
            <p:nvPr/>
          </p:nvSpPr>
          <p:spPr bwMode="auto">
            <a:xfrm>
              <a:off x="7610475" y="3671888"/>
              <a:ext cx="160338" cy="212725"/>
            </a:xfrm>
            <a:custGeom>
              <a:avLst/>
              <a:gdLst>
                <a:gd name="T0" fmla="*/ 470 w 508"/>
                <a:gd name="T1" fmla="*/ 1 h 671"/>
                <a:gd name="T2" fmla="*/ 423 w 508"/>
                <a:gd name="T3" fmla="*/ 9 h 671"/>
                <a:gd name="T4" fmla="*/ 378 w 508"/>
                <a:gd name="T5" fmla="*/ 23 h 671"/>
                <a:gd name="T6" fmla="*/ 335 w 508"/>
                <a:gd name="T7" fmla="*/ 43 h 671"/>
                <a:gd name="T8" fmla="*/ 293 w 508"/>
                <a:gd name="T9" fmla="*/ 69 h 671"/>
                <a:gd name="T10" fmla="*/ 255 w 508"/>
                <a:gd name="T11" fmla="*/ 99 h 671"/>
                <a:gd name="T12" fmla="*/ 222 w 508"/>
                <a:gd name="T13" fmla="*/ 134 h 671"/>
                <a:gd name="T14" fmla="*/ 195 w 508"/>
                <a:gd name="T15" fmla="*/ 173 h 671"/>
                <a:gd name="T16" fmla="*/ 104 w 508"/>
                <a:gd name="T17" fmla="*/ 193 h 671"/>
                <a:gd name="T18" fmla="*/ 82 w 508"/>
                <a:gd name="T19" fmla="*/ 195 h 671"/>
                <a:gd name="T20" fmla="*/ 62 w 508"/>
                <a:gd name="T21" fmla="*/ 204 h 671"/>
                <a:gd name="T22" fmla="*/ 44 w 508"/>
                <a:gd name="T23" fmla="*/ 215 h 671"/>
                <a:gd name="T24" fmla="*/ 29 w 508"/>
                <a:gd name="T25" fmla="*/ 230 h 671"/>
                <a:gd name="T26" fmla="*/ 16 w 508"/>
                <a:gd name="T27" fmla="*/ 250 h 671"/>
                <a:gd name="T28" fmla="*/ 7 w 508"/>
                <a:gd name="T29" fmla="*/ 269 h 671"/>
                <a:gd name="T30" fmla="*/ 2 w 508"/>
                <a:gd name="T31" fmla="*/ 290 h 671"/>
                <a:gd name="T32" fmla="*/ 0 w 508"/>
                <a:gd name="T33" fmla="*/ 313 h 671"/>
                <a:gd name="T34" fmla="*/ 0 w 508"/>
                <a:gd name="T35" fmla="*/ 394 h 671"/>
                <a:gd name="T36" fmla="*/ 4 w 508"/>
                <a:gd name="T37" fmla="*/ 415 h 671"/>
                <a:gd name="T38" fmla="*/ 12 w 508"/>
                <a:gd name="T39" fmla="*/ 435 h 671"/>
                <a:gd name="T40" fmla="*/ 24 w 508"/>
                <a:gd name="T41" fmla="*/ 452 h 671"/>
                <a:gd name="T42" fmla="*/ 39 w 508"/>
                <a:gd name="T43" fmla="*/ 467 h 671"/>
                <a:gd name="T44" fmla="*/ 56 w 508"/>
                <a:gd name="T45" fmla="*/ 479 h 671"/>
                <a:gd name="T46" fmla="*/ 77 w 508"/>
                <a:gd name="T47" fmla="*/ 487 h 671"/>
                <a:gd name="T48" fmla="*/ 98 w 508"/>
                <a:gd name="T49" fmla="*/ 491 h 671"/>
                <a:gd name="T50" fmla="*/ 185 w 508"/>
                <a:gd name="T51" fmla="*/ 491 h 671"/>
                <a:gd name="T52" fmla="*/ 207 w 508"/>
                <a:gd name="T53" fmla="*/ 530 h 671"/>
                <a:gd name="T54" fmla="*/ 237 w 508"/>
                <a:gd name="T55" fmla="*/ 564 h 671"/>
                <a:gd name="T56" fmla="*/ 271 w 508"/>
                <a:gd name="T57" fmla="*/ 594 h 671"/>
                <a:gd name="T58" fmla="*/ 310 w 508"/>
                <a:gd name="T59" fmla="*/ 621 h 671"/>
                <a:gd name="T60" fmla="*/ 353 w 508"/>
                <a:gd name="T61" fmla="*/ 642 h 671"/>
                <a:gd name="T62" fmla="*/ 398 w 508"/>
                <a:gd name="T63" fmla="*/ 658 h 671"/>
                <a:gd name="T64" fmla="*/ 445 w 508"/>
                <a:gd name="T65" fmla="*/ 668 h 671"/>
                <a:gd name="T66" fmla="*/ 493 w 508"/>
                <a:gd name="T67" fmla="*/ 671 h 671"/>
                <a:gd name="T68" fmla="*/ 499 w 508"/>
                <a:gd name="T69" fmla="*/ 670 h 671"/>
                <a:gd name="T70" fmla="*/ 504 w 508"/>
                <a:gd name="T71" fmla="*/ 667 h 671"/>
                <a:gd name="T72" fmla="*/ 507 w 508"/>
                <a:gd name="T73" fmla="*/ 663 h 671"/>
                <a:gd name="T74" fmla="*/ 508 w 508"/>
                <a:gd name="T75" fmla="*/ 656 h 671"/>
                <a:gd name="T76" fmla="*/ 508 w 508"/>
                <a:gd name="T77" fmla="*/ 12 h 671"/>
                <a:gd name="T78" fmla="*/ 506 w 508"/>
                <a:gd name="T79" fmla="*/ 7 h 671"/>
                <a:gd name="T80" fmla="*/ 501 w 508"/>
                <a:gd name="T81" fmla="*/ 3 h 671"/>
                <a:gd name="T82" fmla="*/ 496 w 508"/>
                <a:gd name="T83"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8" h="671">
                  <a:moveTo>
                    <a:pt x="493" y="0"/>
                  </a:moveTo>
                  <a:lnTo>
                    <a:pt x="470" y="1"/>
                  </a:lnTo>
                  <a:lnTo>
                    <a:pt x="447" y="4"/>
                  </a:lnTo>
                  <a:lnTo>
                    <a:pt x="423" y="9"/>
                  </a:lnTo>
                  <a:lnTo>
                    <a:pt x="401" y="14"/>
                  </a:lnTo>
                  <a:lnTo>
                    <a:pt x="378" y="23"/>
                  </a:lnTo>
                  <a:lnTo>
                    <a:pt x="356" y="33"/>
                  </a:lnTo>
                  <a:lnTo>
                    <a:pt x="335" y="43"/>
                  </a:lnTo>
                  <a:lnTo>
                    <a:pt x="313" y="55"/>
                  </a:lnTo>
                  <a:lnTo>
                    <a:pt x="293" y="69"/>
                  </a:lnTo>
                  <a:lnTo>
                    <a:pt x="274" y="84"/>
                  </a:lnTo>
                  <a:lnTo>
                    <a:pt x="255" y="99"/>
                  </a:lnTo>
                  <a:lnTo>
                    <a:pt x="238" y="116"/>
                  </a:lnTo>
                  <a:lnTo>
                    <a:pt x="222" y="134"/>
                  </a:lnTo>
                  <a:lnTo>
                    <a:pt x="208" y="152"/>
                  </a:lnTo>
                  <a:lnTo>
                    <a:pt x="195" y="173"/>
                  </a:lnTo>
                  <a:lnTo>
                    <a:pt x="185" y="193"/>
                  </a:lnTo>
                  <a:lnTo>
                    <a:pt x="104" y="193"/>
                  </a:lnTo>
                  <a:lnTo>
                    <a:pt x="93" y="193"/>
                  </a:lnTo>
                  <a:lnTo>
                    <a:pt x="82" y="195"/>
                  </a:lnTo>
                  <a:lnTo>
                    <a:pt x="71" y="199"/>
                  </a:lnTo>
                  <a:lnTo>
                    <a:pt x="62" y="204"/>
                  </a:lnTo>
                  <a:lnTo>
                    <a:pt x="52" y="209"/>
                  </a:lnTo>
                  <a:lnTo>
                    <a:pt x="44" y="215"/>
                  </a:lnTo>
                  <a:lnTo>
                    <a:pt x="36" y="223"/>
                  </a:lnTo>
                  <a:lnTo>
                    <a:pt x="29" y="230"/>
                  </a:lnTo>
                  <a:lnTo>
                    <a:pt x="22" y="240"/>
                  </a:lnTo>
                  <a:lnTo>
                    <a:pt x="16" y="250"/>
                  </a:lnTo>
                  <a:lnTo>
                    <a:pt x="11" y="259"/>
                  </a:lnTo>
                  <a:lnTo>
                    <a:pt x="7" y="269"/>
                  </a:lnTo>
                  <a:lnTo>
                    <a:pt x="4" y="280"/>
                  </a:lnTo>
                  <a:lnTo>
                    <a:pt x="2" y="290"/>
                  </a:lnTo>
                  <a:lnTo>
                    <a:pt x="0" y="302"/>
                  </a:lnTo>
                  <a:lnTo>
                    <a:pt x="0" y="313"/>
                  </a:lnTo>
                  <a:lnTo>
                    <a:pt x="0" y="382"/>
                  </a:lnTo>
                  <a:lnTo>
                    <a:pt x="0" y="394"/>
                  </a:lnTo>
                  <a:lnTo>
                    <a:pt x="2" y="405"/>
                  </a:lnTo>
                  <a:lnTo>
                    <a:pt x="4" y="415"/>
                  </a:lnTo>
                  <a:lnTo>
                    <a:pt x="8" y="425"/>
                  </a:lnTo>
                  <a:lnTo>
                    <a:pt x="12" y="435"/>
                  </a:lnTo>
                  <a:lnTo>
                    <a:pt x="18" y="443"/>
                  </a:lnTo>
                  <a:lnTo>
                    <a:pt x="24" y="452"/>
                  </a:lnTo>
                  <a:lnTo>
                    <a:pt x="32" y="459"/>
                  </a:lnTo>
                  <a:lnTo>
                    <a:pt x="39" y="467"/>
                  </a:lnTo>
                  <a:lnTo>
                    <a:pt x="48" y="473"/>
                  </a:lnTo>
                  <a:lnTo>
                    <a:pt x="56" y="479"/>
                  </a:lnTo>
                  <a:lnTo>
                    <a:pt x="66" y="483"/>
                  </a:lnTo>
                  <a:lnTo>
                    <a:pt x="77" y="487"/>
                  </a:lnTo>
                  <a:lnTo>
                    <a:pt x="86" y="489"/>
                  </a:lnTo>
                  <a:lnTo>
                    <a:pt x="98" y="491"/>
                  </a:lnTo>
                  <a:lnTo>
                    <a:pt x="109" y="491"/>
                  </a:lnTo>
                  <a:lnTo>
                    <a:pt x="185" y="491"/>
                  </a:lnTo>
                  <a:lnTo>
                    <a:pt x="195" y="511"/>
                  </a:lnTo>
                  <a:lnTo>
                    <a:pt x="207" y="530"/>
                  </a:lnTo>
                  <a:lnTo>
                    <a:pt x="221" y="547"/>
                  </a:lnTo>
                  <a:lnTo>
                    <a:pt x="237" y="564"/>
                  </a:lnTo>
                  <a:lnTo>
                    <a:pt x="253" y="580"/>
                  </a:lnTo>
                  <a:lnTo>
                    <a:pt x="271" y="594"/>
                  </a:lnTo>
                  <a:lnTo>
                    <a:pt x="291" y="608"/>
                  </a:lnTo>
                  <a:lnTo>
                    <a:pt x="310" y="621"/>
                  </a:lnTo>
                  <a:lnTo>
                    <a:pt x="331" y="633"/>
                  </a:lnTo>
                  <a:lnTo>
                    <a:pt x="353" y="642"/>
                  </a:lnTo>
                  <a:lnTo>
                    <a:pt x="375" y="651"/>
                  </a:lnTo>
                  <a:lnTo>
                    <a:pt x="398" y="658"/>
                  </a:lnTo>
                  <a:lnTo>
                    <a:pt x="421" y="664"/>
                  </a:lnTo>
                  <a:lnTo>
                    <a:pt x="445" y="668"/>
                  </a:lnTo>
                  <a:lnTo>
                    <a:pt x="469" y="670"/>
                  </a:lnTo>
                  <a:lnTo>
                    <a:pt x="493" y="671"/>
                  </a:lnTo>
                  <a:lnTo>
                    <a:pt x="496" y="671"/>
                  </a:lnTo>
                  <a:lnTo>
                    <a:pt x="499" y="670"/>
                  </a:lnTo>
                  <a:lnTo>
                    <a:pt x="501" y="669"/>
                  </a:lnTo>
                  <a:lnTo>
                    <a:pt x="504" y="667"/>
                  </a:lnTo>
                  <a:lnTo>
                    <a:pt x="506" y="665"/>
                  </a:lnTo>
                  <a:lnTo>
                    <a:pt x="507" y="663"/>
                  </a:lnTo>
                  <a:lnTo>
                    <a:pt x="508" y="659"/>
                  </a:lnTo>
                  <a:lnTo>
                    <a:pt x="508" y="656"/>
                  </a:lnTo>
                  <a:lnTo>
                    <a:pt x="508" y="15"/>
                  </a:lnTo>
                  <a:lnTo>
                    <a:pt x="508" y="12"/>
                  </a:lnTo>
                  <a:lnTo>
                    <a:pt x="507" y="9"/>
                  </a:lnTo>
                  <a:lnTo>
                    <a:pt x="506" y="7"/>
                  </a:lnTo>
                  <a:lnTo>
                    <a:pt x="504" y="5"/>
                  </a:lnTo>
                  <a:lnTo>
                    <a:pt x="501" y="3"/>
                  </a:lnTo>
                  <a:lnTo>
                    <a:pt x="499" y="1"/>
                  </a:lnTo>
                  <a:lnTo>
                    <a:pt x="496" y="0"/>
                  </a:lnTo>
                  <a:lnTo>
                    <a:pt x="4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sp>
        <p:nvSpPr>
          <p:cNvPr id="68" name="Freeform 950">
            <a:extLst>
              <a:ext uri="{FF2B5EF4-FFF2-40B4-BE49-F238E27FC236}">
                <a16:creationId xmlns:a16="http://schemas.microsoft.com/office/drawing/2014/main" id="{E89D0119-9778-4F6C-8751-468F02376E36}"/>
              </a:ext>
            </a:extLst>
          </p:cNvPr>
          <p:cNvSpPr>
            <a:spLocks noEditPoints="1"/>
          </p:cNvSpPr>
          <p:nvPr/>
        </p:nvSpPr>
        <p:spPr bwMode="auto">
          <a:xfrm>
            <a:off x="10024269" y="2220122"/>
            <a:ext cx="220663" cy="285750"/>
          </a:xfrm>
          <a:custGeom>
            <a:avLst/>
            <a:gdLst>
              <a:gd name="T0" fmla="*/ 542 w 553"/>
              <a:gd name="T1" fmla="*/ 205 h 722"/>
              <a:gd name="T2" fmla="*/ 323 w 553"/>
              <a:gd name="T3" fmla="*/ 313 h 722"/>
              <a:gd name="T4" fmla="*/ 312 w 553"/>
              <a:gd name="T5" fmla="*/ 306 h 722"/>
              <a:gd name="T6" fmla="*/ 315 w 553"/>
              <a:gd name="T7" fmla="*/ 293 h 722"/>
              <a:gd name="T8" fmla="*/ 444 w 553"/>
              <a:gd name="T9" fmla="*/ 289 h 722"/>
              <a:gd name="T10" fmla="*/ 455 w 553"/>
              <a:gd name="T11" fmla="*/ 297 h 722"/>
              <a:gd name="T12" fmla="*/ 452 w 553"/>
              <a:gd name="T13" fmla="*/ 310 h 722"/>
              <a:gd name="T14" fmla="*/ 444 w 553"/>
              <a:gd name="T15" fmla="*/ 433 h 722"/>
              <a:gd name="T16" fmla="*/ 315 w 553"/>
              <a:gd name="T17" fmla="*/ 430 h 722"/>
              <a:gd name="T18" fmla="*/ 312 w 553"/>
              <a:gd name="T19" fmla="*/ 417 h 722"/>
              <a:gd name="T20" fmla="*/ 323 w 553"/>
              <a:gd name="T21" fmla="*/ 409 h 722"/>
              <a:gd name="T22" fmla="*/ 452 w 553"/>
              <a:gd name="T23" fmla="*/ 413 h 722"/>
              <a:gd name="T24" fmla="*/ 455 w 553"/>
              <a:gd name="T25" fmla="*/ 426 h 722"/>
              <a:gd name="T26" fmla="*/ 444 w 553"/>
              <a:gd name="T27" fmla="*/ 433 h 722"/>
              <a:gd name="T28" fmla="*/ 318 w 553"/>
              <a:gd name="T29" fmla="*/ 577 h 722"/>
              <a:gd name="T30" fmla="*/ 311 w 553"/>
              <a:gd name="T31" fmla="*/ 566 h 722"/>
              <a:gd name="T32" fmla="*/ 318 w 553"/>
              <a:gd name="T33" fmla="*/ 555 h 722"/>
              <a:gd name="T34" fmla="*/ 449 w 553"/>
              <a:gd name="T35" fmla="*/ 555 h 722"/>
              <a:gd name="T36" fmla="*/ 456 w 553"/>
              <a:gd name="T37" fmla="*/ 566 h 722"/>
              <a:gd name="T38" fmla="*/ 449 w 553"/>
              <a:gd name="T39" fmla="*/ 577 h 722"/>
              <a:gd name="T40" fmla="*/ 194 w 553"/>
              <a:gd name="T41" fmla="*/ 325 h 722"/>
              <a:gd name="T42" fmla="*/ 181 w 553"/>
              <a:gd name="T43" fmla="*/ 327 h 722"/>
              <a:gd name="T44" fmla="*/ 129 w 553"/>
              <a:gd name="T45" fmla="*/ 275 h 722"/>
              <a:gd name="T46" fmla="*/ 132 w 553"/>
              <a:gd name="T47" fmla="*/ 262 h 722"/>
              <a:gd name="T48" fmla="*/ 145 w 553"/>
              <a:gd name="T49" fmla="*/ 260 h 722"/>
              <a:gd name="T50" fmla="*/ 253 w 553"/>
              <a:gd name="T51" fmla="*/ 232 h 722"/>
              <a:gd name="T52" fmla="*/ 267 w 553"/>
              <a:gd name="T53" fmla="*/ 230 h 722"/>
              <a:gd name="T54" fmla="*/ 274 w 553"/>
              <a:gd name="T55" fmla="*/ 240 h 722"/>
              <a:gd name="T56" fmla="*/ 271 w 553"/>
              <a:gd name="T57" fmla="*/ 386 h 722"/>
              <a:gd name="T58" fmla="*/ 186 w 553"/>
              <a:gd name="T59" fmla="*/ 465 h 722"/>
              <a:gd name="T60" fmla="*/ 132 w 553"/>
              <a:gd name="T61" fmla="*/ 415 h 722"/>
              <a:gd name="T62" fmla="*/ 129 w 553"/>
              <a:gd name="T63" fmla="*/ 403 h 722"/>
              <a:gd name="T64" fmla="*/ 140 w 553"/>
              <a:gd name="T65" fmla="*/ 395 h 722"/>
              <a:gd name="T66" fmla="*/ 186 w 553"/>
              <a:gd name="T67" fmla="*/ 436 h 722"/>
              <a:gd name="T68" fmla="*/ 262 w 553"/>
              <a:gd name="T69" fmla="*/ 365 h 722"/>
              <a:gd name="T70" fmla="*/ 273 w 553"/>
              <a:gd name="T71" fmla="*/ 372 h 722"/>
              <a:gd name="T72" fmla="*/ 271 w 553"/>
              <a:gd name="T73" fmla="*/ 386 h 722"/>
              <a:gd name="T74" fmla="*/ 190 w 553"/>
              <a:gd name="T75" fmla="*/ 601 h 722"/>
              <a:gd name="T76" fmla="*/ 178 w 553"/>
              <a:gd name="T77" fmla="*/ 599 h 722"/>
              <a:gd name="T78" fmla="*/ 128 w 553"/>
              <a:gd name="T79" fmla="*/ 545 h 722"/>
              <a:gd name="T80" fmla="*/ 136 w 553"/>
              <a:gd name="T81" fmla="*/ 533 h 722"/>
              <a:gd name="T82" fmla="*/ 149 w 553"/>
              <a:gd name="T83" fmla="*/ 535 h 722"/>
              <a:gd name="T84" fmla="*/ 258 w 553"/>
              <a:gd name="T85" fmla="*/ 502 h 722"/>
              <a:gd name="T86" fmla="*/ 271 w 553"/>
              <a:gd name="T87" fmla="*/ 505 h 722"/>
              <a:gd name="T88" fmla="*/ 273 w 553"/>
              <a:gd name="T89" fmla="*/ 518 h 722"/>
              <a:gd name="T90" fmla="*/ 357 w 553"/>
              <a:gd name="T91" fmla="*/ 3 h 722"/>
              <a:gd name="T92" fmla="*/ 12 w 553"/>
              <a:gd name="T93" fmla="*/ 0 h 722"/>
              <a:gd name="T94" fmla="*/ 1 w 553"/>
              <a:gd name="T95" fmla="*/ 7 h 722"/>
              <a:gd name="T96" fmla="*/ 1 w 553"/>
              <a:gd name="T97" fmla="*/ 715 h 722"/>
              <a:gd name="T98" fmla="*/ 12 w 553"/>
              <a:gd name="T99" fmla="*/ 722 h 722"/>
              <a:gd name="T100" fmla="*/ 550 w 553"/>
              <a:gd name="T101" fmla="*/ 719 h 722"/>
              <a:gd name="T102" fmla="*/ 553 w 553"/>
              <a:gd name="T103" fmla="*/ 205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3" h="722">
                <a:moveTo>
                  <a:pt x="349" y="205"/>
                </a:moveTo>
                <a:lnTo>
                  <a:pt x="349" y="12"/>
                </a:lnTo>
                <a:lnTo>
                  <a:pt x="542" y="205"/>
                </a:lnTo>
                <a:lnTo>
                  <a:pt x="349" y="205"/>
                </a:lnTo>
                <a:close/>
                <a:moveTo>
                  <a:pt x="444" y="313"/>
                </a:moveTo>
                <a:lnTo>
                  <a:pt x="323" y="313"/>
                </a:lnTo>
                <a:lnTo>
                  <a:pt x="318" y="312"/>
                </a:lnTo>
                <a:lnTo>
                  <a:pt x="315" y="310"/>
                </a:lnTo>
                <a:lnTo>
                  <a:pt x="312" y="306"/>
                </a:lnTo>
                <a:lnTo>
                  <a:pt x="311" y="301"/>
                </a:lnTo>
                <a:lnTo>
                  <a:pt x="312" y="297"/>
                </a:lnTo>
                <a:lnTo>
                  <a:pt x="315" y="293"/>
                </a:lnTo>
                <a:lnTo>
                  <a:pt x="318" y="290"/>
                </a:lnTo>
                <a:lnTo>
                  <a:pt x="323" y="289"/>
                </a:lnTo>
                <a:lnTo>
                  <a:pt x="444" y="289"/>
                </a:lnTo>
                <a:lnTo>
                  <a:pt x="449" y="290"/>
                </a:lnTo>
                <a:lnTo>
                  <a:pt x="452" y="293"/>
                </a:lnTo>
                <a:lnTo>
                  <a:pt x="455" y="297"/>
                </a:lnTo>
                <a:lnTo>
                  <a:pt x="456" y="301"/>
                </a:lnTo>
                <a:lnTo>
                  <a:pt x="455" y="306"/>
                </a:lnTo>
                <a:lnTo>
                  <a:pt x="452" y="310"/>
                </a:lnTo>
                <a:lnTo>
                  <a:pt x="449" y="312"/>
                </a:lnTo>
                <a:lnTo>
                  <a:pt x="444" y="313"/>
                </a:lnTo>
                <a:close/>
                <a:moveTo>
                  <a:pt x="444" y="433"/>
                </a:moveTo>
                <a:lnTo>
                  <a:pt x="323" y="433"/>
                </a:lnTo>
                <a:lnTo>
                  <a:pt x="318" y="432"/>
                </a:lnTo>
                <a:lnTo>
                  <a:pt x="315" y="430"/>
                </a:lnTo>
                <a:lnTo>
                  <a:pt x="312" y="426"/>
                </a:lnTo>
                <a:lnTo>
                  <a:pt x="311" y="421"/>
                </a:lnTo>
                <a:lnTo>
                  <a:pt x="312" y="417"/>
                </a:lnTo>
                <a:lnTo>
                  <a:pt x="315" y="413"/>
                </a:lnTo>
                <a:lnTo>
                  <a:pt x="318" y="410"/>
                </a:lnTo>
                <a:lnTo>
                  <a:pt x="323" y="409"/>
                </a:lnTo>
                <a:lnTo>
                  <a:pt x="444" y="409"/>
                </a:lnTo>
                <a:lnTo>
                  <a:pt x="449" y="410"/>
                </a:lnTo>
                <a:lnTo>
                  <a:pt x="452" y="413"/>
                </a:lnTo>
                <a:lnTo>
                  <a:pt x="455" y="417"/>
                </a:lnTo>
                <a:lnTo>
                  <a:pt x="456" y="421"/>
                </a:lnTo>
                <a:lnTo>
                  <a:pt x="455" y="426"/>
                </a:lnTo>
                <a:lnTo>
                  <a:pt x="452" y="430"/>
                </a:lnTo>
                <a:lnTo>
                  <a:pt x="449" y="432"/>
                </a:lnTo>
                <a:lnTo>
                  <a:pt x="444" y="433"/>
                </a:lnTo>
                <a:close/>
                <a:moveTo>
                  <a:pt x="444" y="578"/>
                </a:moveTo>
                <a:lnTo>
                  <a:pt x="323" y="578"/>
                </a:lnTo>
                <a:lnTo>
                  <a:pt x="318" y="577"/>
                </a:lnTo>
                <a:lnTo>
                  <a:pt x="315" y="574"/>
                </a:lnTo>
                <a:lnTo>
                  <a:pt x="312" y="571"/>
                </a:lnTo>
                <a:lnTo>
                  <a:pt x="311" y="566"/>
                </a:lnTo>
                <a:lnTo>
                  <a:pt x="312" y="561"/>
                </a:lnTo>
                <a:lnTo>
                  <a:pt x="315" y="558"/>
                </a:lnTo>
                <a:lnTo>
                  <a:pt x="318" y="555"/>
                </a:lnTo>
                <a:lnTo>
                  <a:pt x="323" y="554"/>
                </a:lnTo>
                <a:lnTo>
                  <a:pt x="444" y="554"/>
                </a:lnTo>
                <a:lnTo>
                  <a:pt x="449" y="555"/>
                </a:lnTo>
                <a:lnTo>
                  <a:pt x="452" y="558"/>
                </a:lnTo>
                <a:lnTo>
                  <a:pt x="455" y="561"/>
                </a:lnTo>
                <a:lnTo>
                  <a:pt x="456" y="566"/>
                </a:lnTo>
                <a:lnTo>
                  <a:pt x="455" y="571"/>
                </a:lnTo>
                <a:lnTo>
                  <a:pt x="452" y="574"/>
                </a:lnTo>
                <a:lnTo>
                  <a:pt x="449" y="577"/>
                </a:lnTo>
                <a:lnTo>
                  <a:pt x="444" y="578"/>
                </a:lnTo>
                <a:close/>
                <a:moveTo>
                  <a:pt x="271" y="249"/>
                </a:moveTo>
                <a:lnTo>
                  <a:pt x="194" y="325"/>
                </a:lnTo>
                <a:lnTo>
                  <a:pt x="190" y="327"/>
                </a:lnTo>
                <a:lnTo>
                  <a:pt x="186" y="328"/>
                </a:lnTo>
                <a:lnTo>
                  <a:pt x="181" y="327"/>
                </a:lnTo>
                <a:lnTo>
                  <a:pt x="178" y="325"/>
                </a:lnTo>
                <a:lnTo>
                  <a:pt x="132" y="280"/>
                </a:lnTo>
                <a:lnTo>
                  <a:pt x="129" y="275"/>
                </a:lnTo>
                <a:lnTo>
                  <a:pt x="128" y="270"/>
                </a:lnTo>
                <a:lnTo>
                  <a:pt x="129" y="266"/>
                </a:lnTo>
                <a:lnTo>
                  <a:pt x="132" y="262"/>
                </a:lnTo>
                <a:lnTo>
                  <a:pt x="136" y="260"/>
                </a:lnTo>
                <a:lnTo>
                  <a:pt x="140" y="259"/>
                </a:lnTo>
                <a:lnTo>
                  <a:pt x="145" y="260"/>
                </a:lnTo>
                <a:lnTo>
                  <a:pt x="149" y="262"/>
                </a:lnTo>
                <a:lnTo>
                  <a:pt x="186" y="299"/>
                </a:lnTo>
                <a:lnTo>
                  <a:pt x="253" y="232"/>
                </a:lnTo>
                <a:lnTo>
                  <a:pt x="258" y="230"/>
                </a:lnTo>
                <a:lnTo>
                  <a:pt x="262" y="229"/>
                </a:lnTo>
                <a:lnTo>
                  <a:pt x="267" y="230"/>
                </a:lnTo>
                <a:lnTo>
                  <a:pt x="271" y="232"/>
                </a:lnTo>
                <a:lnTo>
                  <a:pt x="273" y="236"/>
                </a:lnTo>
                <a:lnTo>
                  <a:pt x="274" y="240"/>
                </a:lnTo>
                <a:lnTo>
                  <a:pt x="273" y="245"/>
                </a:lnTo>
                <a:lnTo>
                  <a:pt x="271" y="249"/>
                </a:lnTo>
                <a:close/>
                <a:moveTo>
                  <a:pt x="271" y="386"/>
                </a:moveTo>
                <a:lnTo>
                  <a:pt x="194" y="461"/>
                </a:lnTo>
                <a:lnTo>
                  <a:pt x="190" y="464"/>
                </a:lnTo>
                <a:lnTo>
                  <a:pt x="186" y="465"/>
                </a:lnTo>
                <a:lnTo>
                  <a:pt x="181" y="464"/>
                </a:lnTo>
                <a:lnTo>
                  <a:pt x="178" y="461"/>
                </a:lnTo>
                <a:lnTo>
                  <a:pt x="132" y="415"/>
                </a:lnTo>
                <a:lnTo>
                  <a:pt x="129" y="411"/>
                </a:lnTo>
                <a:lnTo>
                  <a:pt x="128" y="407"/>
                </a:lnTo>
                <a:lnTo>
                  <a:pt x="129" y="403"/>
                </a:lnTo>
                <a:lnTo>
                  <a:pt x="132" y="399"/>
                </a:lnTo>
                <a:lnTo>
                  <a:pt x="136" y="396"/>
                </a:lnTo>
                <a:lnTo>
                  <a:pt x="140" y="395"/>
                </a:lnTo>
                <a:lnTo>
                  <a:pt x="145" y="396"/>
                </a:lnTo>
                <a:lnTo>
                  <a:pt x="149" y="399"/>
                </a:lnTo>
                <a:lnTo>
                  <a:pt x="186" y="436"/>
                </a:lnTo>
                <a:lnTo>
                  <a:pt x="253" y="368"/>
                </a:lnTo>
                <a:lnTo>
                  <a:pt x="258" y="365"/>
                </a:lnTo>
                <a:lnTo>
                  <a:pt x="262" y="365"/>
                </a:lnTo>
                <a:lnTo>
                  <a:pt x="267" y="365"/>
                </a:lnTo>
                <a:lnTo>
                  <a:pt x="271" y="368"/>
                </a:lnTo>
                <a:lnTo>
                  <a:pt x="273" y="372"/>
                </a:lnTo>
                <a:lnTo>
                  <a:pt x="274" y="376"/>
                </a:lnTo>
                <a:lnTo>
                  <a:pt x="273" y="381"/>
                </a:lnTo>
                <a:lnTo>
                  <a:pt x="271" y="386"/>
                </a:lnTo>
                <a:close/>
                <a:moveTo>
                  <a:pt x="271" y="522"/>
                </a:moveTo>
                <a:lnTo>
                  <a:pt x="194" y="599"/>
                </a:lnTo>
                <a:lnTo>
                  <a:pt x="190" y="601"/>
                </a:lnTo>
                <a:lnTo>
                  <a:pt x="186" y="602"/>
                </a:lnTo>
                <a:lnTo>
                  <a:pt x="181" y="601"/>
                </a:lnTo>
                <a:lnTo>
                  <a:pt x="178" y="599"/>
                </a:lnTo>
                <a:lnTo>
                  <a:pt x="132" y="553"/>
                </a:lnTo>
                <a:lnTo>
                  <a:pt x="129" y="549"/>
                </a:lnTo>
                <a:lnTo>
                  <a:pt x="128" y="545"/>
                </a:lnTo>
                <a:lnTo>
                  <a:pt x="129" y="540"/>
                </a:lnTo>
                <a:lnTo>
                  <a:pt x="132" y="535"/>
                </a:lnTo>
                <a:lnTo>
                  <a:pt x="136" y="533"/>
                </a:lnTo>
                <a:lnTo>
                  <a:pt x="140" y="532"/>
                </a:lnTo>
                <a:lnTo>
                  <a:pt x="145" y="533"/>
                </a:lnTo>
                <a:lnTo>
                  <a:pt x="149" y="535"/>
                </a:lnTo>
                <a:lnTo>
                  <a:pt x="186" y="572"/>
                </a:lnTo>
                <a:lnTo>
                  <a:pt x="253" y="505"/>
                </a:lnTo>
                <a:lnTo>
                  <a:pt x="258" y="502"/>
                </a:lnTo>
                <a:lnTo>
                  <a:pt x="262" y="501"/>
                </a:lnTo>
                <a:lnTo>
                  <a:pt x="267" y="502"/>
                </a:lnTo>
                <a:lnTo>
                  <a:pt x="271" y="505"/>
                </a:lnTo>
                <a:lnTo>
                  <a:pt x="273" y="509"/>
                </a:lnTo>
                <a:lnTo>
                  <a:pt x="274" y="513"/>
                </a:lnTo>
                <a:lnTo>
                  <a:pt x="273" y="518"/>
                </a:lnTo>
                <a:lnTo>
                  <a:pt x="271" y="522"/>
                </a:lnTo>
                <a:close/>
                <a:moveTo>
                  <a:pt x="550" y="196"/>
                </a:moveTo>
                <a:lnTo>
                  <a:pt x="357" y="3"/>
                </a:lnTo>
                <a:lnTo>
                  <a:pt x="353" y="1"/>
                </a:lnTo>
                <a:lnTo>
                  <a:pt x="349" y="0"/>
                </a:lnTo>
                <a:lnTo>
                  <a:pt x="12" y="0"/>
                </a:lnTo>
                <a:lnTo>
                  <a:pt x="7" y="1"/>
                </a:lnTo>
                <a:lnTo>
                  <a:pt x="4" y="3"/>
                </a:lnTo>
                <a:lnTo>
                  <a:pt x="1" y="7"/>
                </a:lnTo>
                <a:lnTo>
                  <a:pt x="0" y="12"/>
                </a:lnTo>
                <a:lnTo>
                  <a:pt x="0" y="711"/>
                </a:lnTo>
                <a:lnTo>
                  <a:pt x="1" y="715"/>
                </a:lnTo>
                <a:lnTo>
                  <a:pt x="4" y="719"/>
                </a:lnTo>
                <a:lnTo>
                  <a:pt x="7" y="721"/>
                </a:lnTo>
                <a:lnTo>
                  <a:pt x="12" y="722"/>
                </a:lnTo>
                <a:lnTo>
                  <a:pt x="542" y="722"/>
                </a:lnTo>
                <a:lnTo>
                  <a:pt x="546" y="721"/>
                </a:lnTo>
                <a:lnTo>
                  <a:pt x="550" y="719"/>
                </a:lnTo>
                <a:lnTo>
                  <a:pt x="552" y="715"/>
                </a:lnTo>
                <a:lnTo>
                  <a:pt x="553" y="711"/>
                </a:lnTo>
                <a:lnTo>
                  <a:pt x="553" y="205"/>
                </a:lnTo>
                <a:lnTo>
                  <a:pt x="552" y="200"/>
                </a:lnTo>
                <a:lnTo>
                  <a:pt x="550" y="1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2" name="TextBox 51">
            <a:extLst>
              <a:ext uri="{FF2B5EF4-FFF2-40B4-BE49-F238E27FC236}">
                <a16:creationId xmlns:a16="http://schemas.microsoft.com/office/drawing/2014/main" id="{2AB73A00-6CBE-413D-B56F-319D7DCD0CBE}"/>
              </a:ext>
            </a:extLst>
          </p:cNvPr>
          <p:cNvSpPr txBox="1"/>
          <p:nvPr/>
        </p:nvSpPr>
        <p:spPr>
          <a:xfrm>
            <a:off x="810419" y="3093021"/>
            <a:ext cx="2493963" cy="2462213"/>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ea typeface="+mn-ea"/>
                <a:cs typeface="+mn-cs"/>
              </a:rPr>
              <a:t>All PIs </a:t>
            </a:r>
            <a:r>
              <a:rPr kumimoji="0" lang="en-US" sz="1600" b="0" i="0" u="none" strike="noStrike" kern="1200" cap="none" spc="0" normalizeH="0" baseline="0" noProof="0" dirty="0">
                <a:ln>
                  <a:noFill/>
                </a:ln>
                <a:solidFill>
                  <a:schemeClr val="accent1">
                    <a:lumMod val="50000"/>
                  </a:schemeClr>
                </a:solidFill>
                <a:effectLst/>
                <a:uLnTx/>
                <a:uFillTx/>
                <a:ea typeface="+mn-ea"/>
                <a:cs typeface="+mn-cs"/>
              </a:rPr>
              <a:t>are expected to complete </a:t>
            </a:r>
            <a:r>
              <a:rPr kumimoji="0" lang="en-US" sz="1600" b="0" i="0" u="none" strike="noStrike" kern="1200" cap="none" spc="0" normalizeH="0" baseline="0" noProof="0" dirty="0">
                <a:ln>
                  <a:noFill/>
                </a:ln>
                <a:effectLst/>
                <a:uLnTx/>
                <a:uFillTx/>
                <a:ea typeface="+mn-ea"/>
                <a:cs typeface="+mn-cs"/>
              </a:rPr>
              <a:t>Annual Disclosure Form / Project Specific Disclosure </a:t>
            </a:r>
            <a:r>
              <a:rPr kumimoji="0" lang="en-US" sz="1600" b="0" i="0" u="none" strike="noStrike" kern="1200" cap="none" spc="0" normalizeH="0" baseline="0" noProof="0" dirty="0">
                <a:ln>
                  <a:noFill/>
                </a:ln>
                <a:solidFill>
                  <a:schemeClr val="accent1">
                    <a:lumMod val="50000"/>
                  </a:schemeClr>
                </a:solidFill>
                <a:effectLst/>
                <a:uLnTx/>
                <a:uFillTx/>
                <a:ea typeface="+mn-ea"/>
                <a:cs typeface="+mn-cs"/>
              </a:rPr>
              <a:t>via </a:t>
            </a:r>
            <a:r>
              <a:rPr kumimoji="0" lang="en-US" sz="1600" b="0" i="0" u="none" strike="noStrike" kern="1200" cap="none" spc="0" normalizeH="0" baseline="0" noProof="0" dirty="0" err="1">
                <a:ln>
                  <a:noFill/>
                </a:ln>
                <a:solidFill>
                  <a:schemeClr val="accent1">
                    <a:lumMod val="50000"/>
                  </a:schemeClr>
                </a:solidFill>
                <a:effectLst/>
                <a:uLnTx/>
                <a:uFillTx/>
                <a:ea typeface="+mn-ea"/>
                <a:cs typeface="+mn-cs"/>
              </a:rPr>
              <a:t>eCOI</a:t>
            </a:r>
            <a:r>
              <a:rPr kumimoji="0" lang="en-US" sz="1600" b="0" i="0" u="none" strike="noStrike" kern="1200" cap="none" spc="0" normalizeH="0" baseline="0" noProof="0" dirty="0">
                <a:ln>
                  <a:noFill/>
                </a:ln>
                <a:solidFill>
                  <a:schemeClr val="accent1">
                    <a:lumMod val="50000"/>
                  </a:schemeClr>
                </a:solidFill>
                <a:effectLst/>
                <a:uLnTx/>
                <a:uFillTx/>
                <a:ea typeface="+mn-ea"/>
                <a:cs typeface="+mn-cs"/>
              </a:rPr>
              <a:t> database which centralizes and summarizes reports.</a:t>
            </a:r>
          </a:p>
          <a:p>
            <a:pPr lvl="0" algn="ctr" defTabSz="457200"/>
            <a:r>
              <a:rPr lang="en-US" sz="1600" dirty="0">
                <a:solidFill>
                  <a:schemeClr val="accent2"/>
                </a:solidFill>
              </a:rPr>
              <a:t>You must disclose </a:t>
            </a:r>
            <a:r>
              <a:rPr lang="en-US" sz="1600" dirty="0">
                <a:solidFill>
                  <a:schemeClr val="accent1">
                    <a:lumMod val="50000"/>
                  </a:schemeClr>
                </a:solidFill>
              </a:rPr>
              <a:t>here even if you have already disclosed elsewhere.</a:t>
            </a:r>
            <a:endParaRPr kumimoji="0" lang="en-US" sz="1600" b="0" i="0" u="none" strike="noStrike" kern="1200" cap="none" spc="0" normalizeH="0" baseline="0" noProof="0" dirty="0">
              <a:ln>
                <a:noFill/>
              </a:ln>
              <a:solidFill>
                <a:schemeClr val="accent1">
                  <a:lumMod val="50000"/>
                </a:schemeClr>
              </a:solidFill>
              <a:effectLst/>
              <a:uLnTx/>
              <a:uFillTx/>
            </a:endParaRPr>
          </a:p>
        </p:txBody>
      </p:sp>
      <p:sp>
        <p:nvSpPr>
          <p:cNvPr id="53" name="TextBox 52">
            <a:extLst>
              <a:ext uri="{FF2B5EF4-FFF2-40B4-BE49-F238E27FC236}">
                <a16:creationId xmlns:a16="http://schemas.microsoft.com/office/drawing/2014/main" id="{CB2474ED-E033-4E1A-BC54-A70E26E9008B}"/>
              </a:ext>
            </a:extLst>
          </p:cNvPr>
          <p:cNvSpPr txBox="1"/>
          <p:nvPr/>
        </p:nvSpPr>
        <p:spPr>
          <a:xfrm>
            <a:off x="3452585" y="3093021"/>
            <a:ext cx="2643415" cy="2462213"/>
          </a:xfrm>
          <a:prstGeom prst="rect">
            <a:avLst/>
          </a:prstGeom>
          <a:noFill/>
        </p:spPr>
        <p:txBody>
          <a:bodyPr wrap="square" lIns="0" tIns="0" rIns="0" bIns="0" rtlCol="0">
            <a:spAutoFit/>
          </a:bodyPr>
          <a:lstStyle/>
          <a:p>
            <a:pPr lvl="0" algn="ctr" defTabSz="457200"/>
            <a:r>
              <a:rPr kumimoji="0" lang="en-US" sz="1600" b="0" i="0" u="none" strike="noStrike" kern="1200" cap="none" spc="0" normalizeH="0" baseline="0" noProof="0" dirty="0">
                <a:ln>
                  <a:noFill/>
                </a:ln>
                <a:solidFill>
                  <a:schemeClr val="accent1">
                    <a:lumMod val="50000"/>
                  </a:schemeClr>
                </a:solidFill>
                <a:effectLst/>
                <a:uLnTx/>
                <a:uFillTx/>
                <a:ea typeface="+mn-ea"/>
                <a:cs typeface="+mn-cs"/>
              </a:rPr>
              <a:t>Log into </a:t>
            </a:r>
            <a:r>
              <a:rPr lang="en-US" sz="1600" dirty="0">
                <a:hlinkClick r:id="rId2">
                  <a:extLst>
                    <a:ext uri="{A12FA001-AC4F-418D-AE19-62706E023703}">
                      <ahyp:hlinkClr xmlns:ahyp="http://schemas.microsoft.com/office/drawing/2018/hyperlinkcolor" val="tx"/>
                    </a:ext>
                  </a:extLst>
                </a:hlinkClick>
              </a:rPr>
              <a:t>https://resckapp01.research.chop.edu/eCOI</a:t>
            </a:r>
            <a:endParaRPr lang="en-US" sz="1600" dirty="0"/>
          </a:p>
          <a:p>
            <a:pPr algn="ctr"/>
            <a:r>
              <a:rPr lang="en-US" sz="1600" dirty="0">
                <a:solidFill>
                  <a:schemeClr val="accent1">
                    <a:lumMod val="50000"/>
                  </a:schemeClr>
                </a:solidFill>
              </a:rPr>
              <a:t>Responses should be as detailed as is reasonable to ensure accuracy.</a:t>
            </a:r>
          </a:p>
          <a:p>
            <a:pPr algn="ctr"/>
            <a:r>
              <a:rPr lang="en-US" sz="1600" dirty="0"/>
              <a:t>If in doubt, disclose. </a:t>
            </a:r>
          </a:p>
          <a:p>
            <a:pPr algn="ctr"/>
            <a:r>
              <a:rPr lang="en-US" sz="1600" dirty="0">
                <a:solidFill>
                  <a:schemeClr val="accent1">
                    <a:lumMod val="50000"/>
                  </a:schemeClr>
                </a:solidFill>
              </a:rPr>
              <a:t>It is better to provide too much information than not enough.</a:t>
            </a:r>
            <a:r>
              <a:rPr kumimoji="0" lang="en-US" sz="1600" b="0" i="0" u="none" strike="noStrike" kern="1200" cap="none" spc="0" normalizeH="0" baseline="0" noProof="0" dirty="0">
                <a:ln>
                  <a:noFill/>
                </a:ln>
                <a:solidFill>
                  <a:schemeClr val="accent1">
                    <a:lumMod val="50000"/>
                  </a:schemeClr>
                </a:solidFill>
                <a:effectLst/>
                <a:uLnTx/>
                <a:uFillTx/>
                <a:ea typeface="+mn-ea"/>
                <a:cs typeface="+mn-cs"/>
              </a:rPr>
              <a:t> </a:t>
            </a:r>
          </a:p>
        </p:txBody>
      </p:sp>
    </p:spTree>
    <p:extLst>
      <p:ext uri="{BB962C8B-B14F-4D97-AF65-F5344CB8AC3E}">
        <p14:creationId xmlns:p14="http://schemas.microsoft.com/office/powerpoint/2010/main" val="123044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BA9568-31D2-41FB-B270-9150BBDA3CA0}"/>
              </a:ext>
            </a:extLst>
          </p:cNvPr>
          <p:cNvSpPr>
            <a:spLocks noGrp="1"/>
          </p:cNvSpPr>
          <p:nvPr>
            <p:ph type="sldNum" sz="quarter" idx="12"/>
          </p:nvPr>
        </p:nvSpPr>
        <p:spPr/>
        <p:txBody>
          <a:bodyPr/>
          <a:lstStyle/>
          <a:p>
            <a:fld id="{AD40181A-01B0-4CB8-8614-1473649F6741}" type="slidenum">
              <a:rPr lang="en-US" smtClean="0"/>
              <a:pPr/>
              <a:t>3</a:t>
            </a:fld>
            <a:endParaRPr lang="en-US"/>
          </a:p>
        </p:txBody>
      </p:sp>
      <p:sp>
        <p:nvSpPr>
          <p:cNvPr id="3" name="Title 2">
            <a:extLst>
              <a:ext uri="{FF2B5EF4-FFF2-40B4-BE49-F238E27FC236}">
                <a16:creationId xmlns:a16="http://schemas.microsoft.com/office/drawing/2014/main" id="{1496270D-A4EB-4FED-A5D4-C0CBF3FD93E5}"/>
              </a:ext>
            </a:extLst>
          </p:cNvPr>
          <p:cNvSpPr>
            <a:spLocks noGrp="1"/>
          </p:cNvSpPr>
          <p:nvPr>
            <p:ph type="title"/>
          </p:nvPr>
        </p:nvSpPr>
        <p:spPr>
          <a:xfrm>
            <a:off x="1219200" y="186184"/>
            <a:ext cx="9753600" cy="1444752"/>
          </a:xfrm>
        </p:spPr>
        <p:txBody>
          <a:bodyPr/>
          <a:lstStyle/>
          <a:p>
            <a:r>
              <a:rPr lang="en-US" dirty="0"/>
              <a:t>presenters</a:t>
            </a:r>
          </a:p>
        </p:txBody>
      </p:sp>
      <p:pic>
        <p:nvPicPr>
          <p:cNvPr id="5" name="Picture 4">
            <a:extLst>
              <a:ext uri="{FF2B5EF4-FFF2-40B4-BE49-F238E27FC236}">
                <a16:creationId xmlns:a16="http://schemas.microsoft.com/office/drawing/2014/main" id="{559C73BA-BC1B-4AD0-A09B-5F1F718B9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630936"/>
            <a:ext cx="2523963" cy="2859002"/>
          </a:xfrm>
          <a:prstGeom prst="rect">
            <a:avLst/>
          </a:prstGeom>
        </p:spPr>
      </p:pic>
      <p:pic>
        <p:nvPicPr>
          <p:cNvPr id="7" name="Picture 6">
            <a:extLst>
              <a:ext uri="{FF2B5EF4-FFF2-40B4-BE49-F238E27FC236}">
                <a16:creationId xmlns:a16="http://schemas.microsoft.com/office/drawing/2014/main" id="{CEA7BF9F-C6CA-462A-A721-31E84B5FD5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59" r="5859"/>
          <a:stretch/>
        </p:blipFill>
        <p:spPr>
          <a:xfrm>
            <a:off x="3850229" y="1641919"/>
            <a:ext cx="2523962" cy="2859001"/>
          </a:xfrm>
          <a:prstGeom prst="rect">
            <a:avLst/>
          </a:prstGeom>
        </p:spPr>
      </p:pic>
      <p:sp>
        <p:nvSpPr>
          <p:cNvPr id="8" name="TextBox 7">
            <a:extLst>
              <a:ext uri="{FF2B5EF4-FFF2-40B4-BE49-F238E27FC236}">
                <a16:creationId xmlns:a16="http://schemas.microsoft.com/office/drawing/2014/main" id="{CCB3D718-F360-4390-AD36-71E7FA9378E1}"/>
              </a:ext>
            </a:extLst>
          </p:cNvPr>
          <p:cNvSpPr txBox="1"/>
          <p:nvPr/>
        </p:nvSpPr>
        <p:spPr>
          <a:xfrm>
            <a:off x="1108259" y="4511904"/>
            <a:ext cx="2920181" cy="523220"/>
          </a:xfrm>
          <a:prstGeom prst="rect">
            <a:avLst/>
          </a:prstGeom>
          <a:noFill/>
        </p:spPr>
        <p:txBody>
          <a:bodyPr wrap="square" rtlCol="0">
            <a:spAutoFit/>
          </a:bodyPr>
          <a:lstStyle/>
          <a:p>
            <a:r>
              <a:rPr lang="en-US" sz="1400" b="1" dirty="0"/>
              <a:t>Patrice Martin</a:t>
            </a:r>
            <a:r>
              <a:rPr lang="en-US" sz="1400"/>
              <a:t>, DBA</a:t>
            </a:r>
            <a:endParaRPr lang="en-US" sz="1400" dirty="0"/>
          </a:p>
          <a:p>
            <a:r>
              <a:rPr lang="en-US" sz="1400" dirty="0"/>
              <a:t>Sponsored Projects Officer III</a:t>
            </a:r>
          </a:p>
        </p:txBody>
      </p:sp>
      <p:sp>
        <p:nvSpPr>
          <p:cNvPr id="9" name="TextBox 8">
            <a:extLst>
              <a:ext uri="{FF2B5EF4-FFF2-40B4-BE49-F238E27FC236}">
                <a16:creationId xmlns:a16="http://schemas.microsoft.com/office/drawing/2014/main" id="{D8BCF6A1-8B5F-43F3-935C-E6D6099C5327}"/>
              </a:ext>
            </a:extLst>
          </p:cNvPr>
          <p:cNvSpPr txBox="1"/>
          <p:nvPr/>
        </p:nvSpPr>
        <p:spPr>
          <a:xfrm>
            <a:off x="3789945" y="4511903"/>
            <a:ext cx="2920181" cy="523220"/>
          </a:xfrm>
          <a:prstGeom prst="rect">
            <a:avLst/>
          </a:prstGeom>
          <a:noFill/>
        </p:spPr>
        <p:txBody>
          <a:bodyPr wrap="square" rtlCol="0">
            <a:spAutoFit/>
          </a:bodyPr>
          <a:lstStyle/>
          <a:p>
            <a:r>
              <a:rPr lang="en-US" sz="1400" b="1" dirty="0"/>
              <a:t>Jeff Birou</a:t>
            </a:r>
            <a:r>
              <a:rPr lang="en-US" sz="1400" dirty="0"/>
              <a:t>, </a:t>
            </a:r>
            <a:r>
              <a:rPr lang="en-US" sz="1400" dirty="0" err="1"/>
              <a:t>M.S.Ed</a:t>
            </a:r>
            <a:endParaRPr lang="en-US" sz="1400" dirty="0"/>
          </a:p>
          <a:p>
            <a:r>
              <a:rPr lang="en-US" sz="1400" dirty="0"/>
              <a:t>Sponsored Projects Officer II</a:t>
            </a:r>
          </a:p>
        </p:txBody>
      </p:sp>
      <p:pic>
        <p:nvPicPr>
          <p:cNvPr id="11" name="Picture 10">
            <a:extLst>
              <a:ext uri="{FF2B5EF4-FFF2-40B4-BE49-F238E27FC236}">
                <a16:creationId xmlns:a16="http://schemas.microsoft.com/office/drawing/2014/main" id="{4B206020-3394-4FC3-8BF5-42A676EC87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279"/>
          <a:stretch/>
        </p:blipFill>
        <p:spPr>
          <a:xfrm>
            <a:off x="6481257" y="1630936"/>
            <a:ext cx="2573293" cy="2859002"/>
          </a:xfrm>
          <a:prstGeom prst="rect">
            <a:avLst/>
          </a:prstGeom>
        </p:spPr>
      </p:pic>
      <p:sp>
        <p:nvSpPr>
          <p:cNvPr id="12" name="TextBox 11">
            <a:extLst>
              <a:ext uri="{FF2B5EF4-FFF2-40B4-BE49-F238E27FC236}">
                <a16:creationId xmlns:a16="http://schemas.microsoft.com/office/drawing/2014/main" id="{7AEAA7DA-43EB-4CBF-9B1B-7F40EB80CF3C}"/>
              </a:ext>
            </a:extLst>
          </p:cNvPr>
          <p:cNvSpPr txBox="1"/>
          <p:nvPr/>
        </p:nvSpPr>
        <p:spPr>
          <a:xfrm>
            <a:off x="6374191" y="4511903"/>
            <a:ext cx="2920181" cy="523220"/>
          </a:xfrm>
          <a:prstGeom prst="rect">
            <a:avLst/>
          </a:prstGeom>
          <a:noFill/>
        </p:spPr>
        <p:txBody>
          <a:bodyPr wrap="square" rtlCol="0">
            <a:spAutoFit/>
          </a:bodyPr>
          <a:lstStyle/>
          <a:p>
            <a:r>
              <a:rPr lang="en-US" sz="1400" b="1" dirty="0"/>
              <a:t>Amna Raja, </a:t>
            </a:r>
            <a:r>
              <a:rPr lang="en-US" sz="1400" dirty="0"/>
              <a:t>MS</a:t>
            </a:r>
          </a:p>
          <a:p>
            <a:r>
              <a:rPr lang="en-US" sz="1400" dirty="0"/>
              <a:t>Sponsored Projects Officer II</a:t>
            </a:r>
          </a:p>
        </p:txBody>
      </p:sp>
      <p:sp>
        <p:nvSpPr>
          <p:cNvPr id="13" name="TextBox 12">
            <a:extLst>
              <a:ext uri="{FF2B5EF4-FFF2-40B4-BE49-F238E27FC236}">
                <a16:creationId xmlns:a16="http://schemas.microsoft.com/office/drawing/2014/main" id="{B7C5BFD9-FADC-4AD8-93C1-BF3442EBA28A}"/>
              </a:ext>
            </a:extLst>
          </p:cNvPr>
          <p:cNvSpPr txBox="1"/>
          <p:nvPr/>
        </p:nvSpPr>
        <p:spPr>
          <a:xfrm>
            <a:off x="9161616" y="4489938"/>
            <a:ext cx="2920181" cy="523220"/>
          </a:xfrm>
          <a:prstGeom prst="rect">
            <a:avLst/>
          </a:prstGeom>
          <a:noFill/>
        </p:spPr>
        <p:txBody>
          <a:bodyPr wrap="square" rtlCol="0">
            <a:spAutoFit/>
          </a:bodyPr>
          <a:lstStyle/>
          <a:p>
            <a:r>
              <a:rPr lang="en-US" sz="1400" b="1" dirty="0"/>
              <a:t>Megan O’Karma, </a:t>
            </a:r>
            <a:r>
              <a:rPr lang="en-US" sz="1400" dirty="0"/>
              <a:t>MLIS</a:t>
            </a:r>
          </a:p>
          <a:p>
            <a:r>
              <a:rPr lang="en-US" sz="1400" dirty="0"/>
              <a:t>Sponsored Projects Officer II</a:t>
            </a:r>
          </a:p>
        </p:txBody>
      </p:sp>
      <p:pic>
        <p:nvPicPr>
          <p:cNvPr id="6" name="Picture 5" descr="A picture containing text, person&#10;&#10;Description automatically generated">
            <a:extLst>
              <a:ext uri="{FF2B5EF4-FFF2-40B4-BE49-F238E27FC236}">
                <a16:creationId xmlns:a16="http://schemas.microsoft.com/office/drawing/2014/main" id="{5FA96D13-3CE1-4CC0-88B8-46AB2438E2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95" t="17941" r="2295" b="18188"/>
          <a:stretch/>
        </p:blipFill>
        <p:spPr>
          <a:xfrm>
            <a:off x="9172569" y="1663884"/>
            <a:ext cx="2573293" cy="2848019"/>
          </a:xfrm>
          <a:prstGeom prst="rect">
            <a:avLst/>
          </a:prstGeom>
        </p:spPr>
      </p:pic>
    </p:spTree>
    <p:extLst>
      <p:ext uri="{BB962C8B-B14F-4D97-AF65-F5344CB8AC3E}">
        <p14:creationId xmlns:p14="http://schemas.microsoft.com/office/powerpoint/2010/main" val="1225386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049A531-B85C-4127-9CDC-8A4E08B11624}"/>
              </a:ext>
            </a:extLst>
          </p:cNvPr>
          <p:cNvPicPr>
            <a:picLocks noChangeAspect="1"/>
          </p:cNvPicPr>
          <p:nvPr/>
        </p:nvPicPr>
        <p:blipFill>
          <a:blip r:embed="rId2"/>
          <a:stretch>
            <a:fillRect/>
          </a:stretch>
        </p:blipFill>
        <p:spPr>
          <a:xfrm>
            <a:off x="1163781" y="850835"/>
            <a:ext cx="9818255" cy="6007165"/>
          </a:xfrm>
          <a:prstGeom prst="rect">
            <a:avLst/>
          </a:prstGeom>
        </p:spPr>
      </p:pic>
      <p:sp>
        <p:nvSpPr>
          <p:cNvPr id="2" name="Title 1">
            <a:extLst>
              <a:ext uri="{FF2B5EF4-FFF2-40B4-BE49-F238E27FC236}">
                <a16:creationId xmlns:a16="http://schemas.microsoft.com/office/drawing/2014/main" id="{A8E14301-1C6D-46A4-9D94-7284BD489E72}"/>
              </a:ext>
            </a:extLst>
          </p:cNvPr>
          <p:cNvSpPr>
            <a:spLocks noGrp="1"/>
          </p:cNvSpPr>
          <p:nvPr>
            <p:ph type="title"/>
          </p:nvPr>
        </p:nvSpPr>
        <p:spPr>
          <a:xfrm>
            <a:off x="590702" y="136523"/>
            <a:ext cx="11010595" cy="818923"/>
          </a:xfrm>
        </p:spPr>
        <p:txBody>
          <a:bodyPr/>
          <a:lstStyle/>
          <a:p>
            <a:pPr algn="ctr"/>
            <a:r>
              <a:rPr lang="en-US" dirty="0"/>
              <a:t>Adding information from </a:t>
            </a:r>
            <a:r>
              <a:rPr lang="en-US" cap="none" dirty="0" err="1"/>
              <a:t>e</a:t>
            </a:r>
            <a:r>
              <a:rPr lang="en-US" dirty="0" err="1"/>
              <a:t>coi</a:t>
            </a:r>
            <a:r>
              <a:rPr lang="en-US" dirty="0"/>
              <a:t> </a:t>
            </a:r>
            <a:r>
              <a:rPr lang="en-US" dirty="0" err="1"/>
              <a:t>pORTAL</a:t>
            </a:r>
            <a:endParaRPr lang="en-US" dirty="0"/>
          </a:p>
        </p:txBody>
      </p:sp>
      <p:sp>
        <p:nvSpPr>
          <p:cNvPr id="4" name="Slide Number Placeholder 3">
            <a:extLst>
              <a:ext uri="{FF2B5EF4-FFF2-40B4-BE49-F238E27FC236}">
                <a16:creationId xmlns:a16="http://schemas.microsoft.com/office/drawing/2014/main" id="{DF5158D5-3EB2-4414-957F-015A88540C18}"/>
              </a:ext>
            </a:extLst>
          </p:cNvPr>
          <p:cNvSpPr>
            <a:spLocks noGrp="1"/>
          </p:cNvSpPr>
          <p:nvPr>
            <p:ph type="sldNum" sz="quarter" idx="12"/>
          </p:nvPr>
        </p:nvSpPr>
        <p:spPr/>
        <p:txBody>
          <a:bodyPr/>
          <a:lstStyle/>
          <a:p>
            <a:fld id="{AD40181A-01B0-4CB8-8614-1473649F6741}" type="slidenum">
              <a:rPr lang="en-US" smtClean="0"/>
              <a:pPr/>
              <a:t>30</a:t>
            </a:fld>
            <a:endParaRPr lang="en-US"/>
          </a:p>
        </p:txBody>
      </p:sp>
      <p:cxnSp>
        <p:nvCxnSpPr>
          <p:cNvPr id="12" name="Straight Arrow Connector 11">
            <a:extLst>
              <a:ext uri="{FF2B5EF4-FFF2-40B4-BE49-F238E27FC236}">
                <a16:creationId xmlns:a16="http://schemas.microsoft.com/office/drawing/2014/main" id="{BF1FBAD4-BA03-4877-9B1E-DEC40E445905}"/>
              </a:ext>
            </a:extLst>
          </p:cNvPr>
          <p:cNvCxnSpPr>
            <a:cxnSpLocks/>
          </p:cNvCxnSpPr>
          <p:nvPr/>
        </p:nvCxnSpPr>
        <p:spPr>
          <a:xfrm flipV="1">
            <a:off x="1954414" y="3048673"/>
            <a:ext cx="670560" cy="497840"/>
          </a:xfrm>
          <a:prstGeom prst="straightConnector1">
            <a:avLst/>
          </a:prstGeom>
          <a:ln>
            <a:solidFill>
              <a:srgbClr val="EB121B"/>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4520067-EAFB-4FDA-92B8-F81F624BA5FA}"/>
              </a:ext>
            </a:extLst>
          </p:cNvPr>
          <p:cNvSpPr/>
          <p:nvPr/>
        </p:nvSpPr>
        <p:spPr>
          <a:xfrm>
            <a:off x="6174509" y="1102938"/>
            <a:ext cx="904240" cy="487565"/>
          </a:xfrm>
          <a:prstGeom prst="ellipse">
            <a:avLst/>
          </a:prstGeom>
          <a:noFill/>
          <a:ln>
            <a:solidFill>
              <a:srgbClr val="EB1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CE486BC-CEF9-43D8-BF6C-C4A65AC2088D}"/>
              </a:ext>
            </a:extLst>
          </p:cNvPr>
          <p:cNvSpPr/>
          <p:nvPr/>
        </p:nvSpPr>
        <p:spPr>
          <a:xfrm>
            <a:off x="1209963" y="2447636"/>
            <a:ext cx="951345" cy="267855"/>
          </a:xfrm>
          <a:prstGeom prst="ellipse">
            <a:avLst/>
          </a:prstGeom>
          <a:noFill/>
          <a:ln>
            <a:solidFill>
              <a:srgbClr val="EB1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6817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4F5050-6FF6-4198-B232-B99F4A54BB52}"/>
              </a:ext>
            </a:extLst>
          </p:cNvPr>
          <p:cNvSpPr txBox="1"/>
          <p:nvPr/>
        </p:nvSpPr>
        <p:spPr>
          <a:xfrm>
            <a:off x="845574" y="50117"/>
            <a:ext cx="10746658" cy="492443"/>
          </a:xfrm>
          <a:prstGeom prst="rect">
            <a:avLst/>
          </a:prstGeom>
          <a:noFill/>
        </p:spPr>
        <p:txBody>
          <a:bodyPr wrap="square" lIns="0" tIns="0" rIns="0" bIns="0" rtlCol="0" anchor="t">
            <a:spAutoFit/>
          </a:bodyPr>
          <a:lstStyle/>
          <a:p>
            <a:pPr algn="ctr"/>
            <a:r>
              <a:rPr lang="en-US" sz="3200" b="1" dirty="0">
                <a:solidFill>
                  <a:schemeClr val="accent1"/>
                </a:solidFill>
                <a:latin typeface="+mj-lt"/>
              </a:rPr>
              <a:t>OCCRC / SOPHIA for Industry Research Agreements</a:t>
            </a:r>
            <a:endParaRPr lang="en-US" sz="3200" dirty="0">
              <a:solidFill>
                <a:schemeClr val="accent1"/>
              </a:solidFill>
              <a:latin typeface="+mj-lt"/>
            </a:endParaRPr>
          </a:p>
        </p:txBody>
      </p:sp>
      <p:sp>
        <p:nvSpPr>
          <p:cNvPr id="11" name="Rectangle: Rounded Corners 10">
            <a:extLst>
              <a:ext uri="{FF2B5EF4-FFF2-40B4-BE49-F238E27FC236}">
                <a16:creationId xmlns:a16="http://schemas.microsoft.com/office/drawing/2014/main" id="{E32B6313-D9B3-4A78-AB43-9A61AD2B5588}"/>
              </a:ext>
            </a:extLst>
          </p:cNvPr>
          <p:cNvSpPr/>
          <p:nvPr/>
        </p:nvSpPr>
        <p:spPr>
          <a:xfrm>
            <a:off x="47313" y="551410"/>
            <a:ext cx="2351315" cy="66661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j-lt"/>
              </a:rPr>
              <a:t>MTA</a:t>
            </a:r>
          </a:p>
        </p:txBody>
      </p:sp>
      <p:sp>
        <p:nvSpPr>
          <p:cNvPr id="52" name="Rectangle: Rounded Corners 51">
            <a:extLst>
              <a:ext uri="{FF2B5EF4-FFF2-40B4-BE49-F238E27FC236}">
                <a16:creationId xmlns:a16="http://schemas.microsoft.com/office/drawing/2014/main" id="{B3631C93-5913-4943-B97F-CEC0F3AECEEC}"/>
              </a:ext>
            </a:extLst>
          </p:cNvPr>
          <p:cNvSpPr/>
          <p:nvPr/>
        </p:nvSpPr>
        <p:spPr>
          <a:xfrm>
            <a:off x="606113" y="1449076"/>
            <a:ext cx="2351315" cy="666615"/>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j-lt"/>
              </a:rPr>
              <a:t>CTA</a:t>
            </a:r>
          </a:p>
        </p:txBody>
      </p:sp>
      <p:sp>
        <p:nvSpPr>
          <p:cNvPr id="53" name="Rectangle: Rounded Corners 52">
            <a:extLst>
              <a:ext uri="{FF2B5EF4-FFF2-40B4-BE49-F238E27FC236}">
                <a16:creationId xmlns:a16="http://schemas.microsoft.com/office/drawing/2014/main" id="{3DBCF7DD-7C3C-4FBA-ACC2-5C1F4A40BF27}"/>
              </a:ext>
            </a:extLst>
          </p:cNvPr>
          <p:cNvSpPr/>
          <p:nvPr/>
        </p:nvSpPr>
        <p:spPr>
          <a:xfrm>
            <a:off x="1219766" y="2349534"/>
            <a:ext cx="2351315" cy="66661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j-lt"/>
              </a:rPr>
              <a:t>DDB</a:t>
            </a:r>
          </a:p>
        </p:txBody>
      </p:sp>
      <p:sp>
        <p:nvSpPr>
          <p:cNvPr id="54" name="Rectangle: Rounded Corners 53">
            <a:extLst>
              <a:ext uri="{FF2B5EF4-FFF2-40B4-BE49-F238E27FC236}">
                <a16:creationId xmlns:a16="http://schemas.microsoft.com/office/drawing/2014/main" id="{FB68A28B-F66B-42F2-B0AB-44C903307A11}"/>
              </a:ext>
            </a:extLst>
          </p:cNvPr>
          <p:cNvSpPr/>
          <p:nvPr/>
        </p:nvSpPr>
        <p:spPr>
          <a:xfrm>
            <a:off x="1778566" y="3277693"/>
            <a:ext cx="2351315" cy="666615"/>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j-lt"/>
              </a:rPr>
              <a:t>DUA</a:t>
            </a:r>
          </a:p>
        </p:txBody>
      </p:sp>
      <p:sp>
        <p:nvSpPr>
          <p:cNvPr id="55" name="Rectangle: Rounded Corners 54">
            <a:extLst>
              <a:ext uri="{FF2B5EF4-FFF2-40B4-BE49-F238E27FC236}">
                <a16:creationId xmlns:a16="http://schemas.microsoft.com/office/drawing/2014/main" id="{699F18AE-62A4-41B2-93FF-C384200F1E8A}"/>
              </a:ext>
            </a:extLst>
          </p:cNvPr>
          <p:cNvSpPr/>
          <p:nvPr/>
        </p:nvSpPr>
        <p:spPr>
          <a:xfrm>
            <a:off x="2209212" y="4205852"/>
            <a:ext cx="2351315" cy="66661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j-lt"/>
              </a:rPr>
              <a:t>Visiting Scientists</a:t>
            </a:r>
          </a:p>
        </p:txBody>
      </p:sp>
      <p:sp>
        <p:nvSpPr>
          <p:cNvPr id="56" name="TextBox 55">
            <a:extLst>
              <a:ext uri="{FF2B5EF4-FFF2-40B4-BE49-F238E27FC236}">
                <a16:creationId xmlns:a16="http://schemas.microsoft.com/office/drawing/2014/main" id="{9D8C9B89-4AFD-47C9-9F28-664A6878E3BA}"/>
              </a:ext>
            </a:extLst>
          </p:cNvPr>
          <p:cNvSpPr txBox="1"/>
          <p:nvPr/>
        </p:nvSpPr>
        <p:spPr>
          <a:xfrm>
            <a:off x="5375568" y="4416049"/>
            <a:ext cx="6547032" cy="246221"/>
          </a:xfrm>
          <a:prstGeom prst="rect">
            <a:avLst/>
          </a:prstGeom>
          <a:noFill/>
          <a:ln>
            <a:noFill/>
          </a:ln>
        </p:spPr>
        <p:txBody>
          <a:bodyPr wrap="square" lIns="0" tIns="0" rIns="0" bIns="0" rtlCol="0" anchor="ctr">
            <a:spAutoFit/>
          </a:bodyPr>
          <a:lstStyle/>
          <a:p>
            <a:pPr lvl="0"/>
            <a:r>
              <a:rPr lang="en-US" sz="1600" dirty="0">
                <a:solidFill>
                  <a:schemeClr val="accent1">
                    <a:lumMod val="50000"/>
                  </a:schemeClr>
                </a:solidFill>
              </a:rPr>
              <a:t>Visiting Scientist Agreements</a:t>
            </a:r>
            <a:endParaRPr lang="en-US" sz="1400" dirty="0">
              <a:solidFill>
                <a:schemeClr val="accent1">
                  <a:lumMod val="50000"/>
                </a:schemeClr>
              </a:solidFill>
            </a:endParaRPr>
          </a:p>
        </p:txBody>
      </p:sp>
      <p:sp>
        <p:nvSpPr>
          <p:cNvPr id="57" name="TextBox 56">
            <a:extLst>
              <a:ext uri="{FF2B5EF4-FFF2-40B4-BE49-F238E27FC236}">
                <a16:creationId xmlns:a16="http://schemas.microsoft.com/office/drawing/2014/main" id="{9D7CDF33-F2AB-4329-A9BA-5F48BB57EC79}"/>
              </a:ext>
            </a:extLst>
          </p:cNvPr>
          <p:cNvSpPr txBox="1"/>
          <p:nvPr/>
        </p:nvSpPr>
        <p:spPr>
          <a:xfrm>
            <a:off x="5375568" y="3364778"/>
            <a:ext cx="6547032" cy="492443"/>
          </a:xfrm>
          <a:prstGeom prst="rect">
            <a:avLst/>
          </a:prstGeom>
          <a:noFill/>
          <a:ln>
            <a:noFill/>
          </a:ln>
        </p:spPr>
        <p:txBody>
          <a:bodyPr wrap="square" lIns="0" tIns="0" rIns="0" bIns="0" rtlCol="0" anchor="ctr">
            <a:spAutoFit/>
          </a:bodyPr>
          <a:lstStyle/>
          <a:p>
            <a:pPr lvl="0"/>
            <a:r>
              <a:rPr lang="en-US" sz="1600" dirty="0">
                <a:solidFill>
                  <a:schemeClr val="accent1">
                    <a:lumMod val="50000"/>
                  </a:schemeClr>
                </a:solidFill>
              </a:rPr>
              <a:t>Data Use Agreements (DUAs) and Data Transfer Agreements  </a:t>
            </a:r>
            <a:r>
              <a:rPr lang="en-US" sz="1600" dirty="0">
                <a:solidFill>
                  <a:schemeClr val="accent1">
                    <a:lumMod val="50000"/>
                  </a:schemeClr>
                </a:solidFill>
                <a:sym typeface="Wingdings" panose="05000000000000000000" pitchFamily="2" charset="2"/>
              </a:rPr>
              <a:t></a:t>
            </a:r>
            <a:r>
              <a:rPr lang="en-US" sz="1600" dirty="0">
                <a:solidFill>
                  <a:schemeClr val="accent1">
                    <a:lumMod val="50000"/>
                  </a:schemeClr>
                </a:solidFill>
              </a:rPr>
              <a:t> Specific to Research or Data Generated by Research Funding</a:t>
            </a:r>
            <a:endParaRPr lang="en-US" sz="1400" dirty="0">
              <a:solidFill>
                <a:schemeClr val="accent1">
                  <a:lumMod val="50000"/>
                </a:schemeClr>
              </a:solidFill>
            </a:endParaRPr>
          </a:p>
        </p:txBody>
      </p:sp>
      <p:sp>
        <p:nvSpPr>
          <p:cNvPr id="58" name="TextBox 57">
            <a:extLst>
              <a:ext uri="{FF2B5EF4-FFF2-40B4-BE49-F238E27FC236}">
                <a16:creationId xmlns:a16="http://schemas.microsoft.com/office/drawing/2014/main" id="{BA48285C-629C-4C7D-801F-919B8160F6A2}"/>
              </a:ext>
            </a:extLst>
          </p:cNvPr>
          <p:cNvSpPr txBox="1"/>
          <p:nvPr/>
        </p:nvSpPr>
        <p:spPr>
          <a:xfrm>
            <a:off x="5375568" y="2574320"/>
            <a:ext cx="6547032" cy="246221"/>
          </a:xfrm>
          <a:prstGeom prst="rect">
            <a:avLst/>
          </a:prstGeom>
          <a:noFill/>
          <a:ln>
            <a:noFill/>
          </a:ln>
        </p:spPr>
        <p:txBody>
          <a:bodyPr wrap="square" lIns="0" tIns="0" rIns="0" bIns="0" rtlCol="0" anchor="ctr">
            <a:spAutoFit/>
          </a:bodyPr>
          <a:lstStyle/>
          <a:p>
            <a:pPr lvl="0"/>
            <a:r>
              <a:rPr lang="en-US" sz="1600" dirty="0">
                <a:solidFill>
                  <a:schemeClr val="accent1">
                    <a:lumMod val="50000"/>
                  </a:schemeClr>
                </a:solidFill>
              </a:rPr>
              <a:t>Drug/Device/Biologic Agreement (DDB)</a:t>
            </a:r>
            <a:endParaRPr lang="en-US" sz="1400" dirty="0">
              <a:solidFill>
                <a:schemeClr val="accent1">
                  <a:lumMod val="50000"/>
                </a:schemeClr>
              </a:solidFill>
            </a:endParaRPr>
          </a:p>
        </p:txBody>
      </p:sp>
      <p:sp>
        <p:nvSpPr>
          <p:cNvPr id="59" name="TextBox 58">
            <a:extLst>
              <a:ext uri="{FF2B5EF4-FFF2-40B4-BE49-F238E27FC236}">
                <a16:creationId xmlns:a16="http://schemas.microsoft.com/office/drawing/2014/main" id="{B8300144-87B5-4B43-9BC5-AA650F248F51}"/>
              </a:ext>
            </a:extLst>
          </p:cNvPr>
          <p:cNvSpPr txBox="1"/>
          <p:nvPr/>
        </p:nvSpPr>
        <p:spPr>
          <a:xfrm>
            <a:off x="5375568" y="1515958"/>
            <a:ext cx="6547032" cy="738664"/>
          </a:xfrm>
          <a:prstGeom prst="rect">
            <a:avLst/>
          </a:prstGeom>
          <a:noFill/>
          <a:ln>
            <a:noFill/>
          </a:ln>
        </p:spPr>
        <p:txBody>
          <a:bodyPr wrap="square" lIns="0" tIns="0" rIns="0" bIns="0" rtlCol="0" anchor="ctr">
            <a:spAutoFit/>
          </a:bodyPr>
          <a:lstStyle/>
          <a:p>
            <a:r>
              <a:rPr lang="en-US" sz="1600" dirty="0">
                <a:solidFill>
                  <a:schemeClr val="accent1">
                    <a:lumMod val="50000"/>
                  </a:schemeClr>
                </a:solidFill>
              </a:rPr>
              <a:t>Industry funded Human Subjects Research</a:t>
            </a:r>
          </a:p>
          <a:p>
            <a:pPr lvl="0"/>
            <a:r>
              <a:rPr lang="en-US" sz="1600" dirty="0">
                <a:solidFill>
                  <a:schemeClr val="accent1">
                    <a:lumMod val="50000"/>
                  </a:schemeClr>
                </a:solidFill>
              </a:rPr>
              <a:t>Industry-funded Clinical Trial Agreements (CTAs) &amp; Amendments Subcontracts flowing down from CTAs</a:t>
            </a:r>
          </a:p>
        </p:txBody>
      </p:sp>
      <p:sp>
        <p:nvSpPr>
          <p:cNvPr id="60" name="TextBox 59">
            <a:extLst>
              <a:ext uri="{FF2B5EF4-FFF2-40B4-BE49-F238E27FC236}">
                <a16:creationId xmlns:a16="http://schemas.microsoft.com/office/drawing/2014/main" id="{1707D515-D60D-4EF3-AE2C-2A0DBDE27506}"/>
              </a:ext>
            </a:extLst>
          </p:cNvPr>
          <p:cNvSpPr txBox="1"/>
          <p:nvPr/>
        </p:nvSpPr>
        <p:spPr>
          <a:xfrm>
            <a:off x="5375568" y="758706"/>
            <a:ext cx="6378093" cy="252022"/>
          </a:xfrm>
          <a:prstGeom prst="rect">
            <a:avLst/>
          </a:prstGeom>
          <a:noFill/>
          <a:ln>
            <a:noFill/>
          </a:ln>
        </p:spPr>
        <p:txBody>
          <a:bodyPr wrap="square" lIns="0" tIns="0" rIns="0" bIns="0" rtlCol="0" anchor="ctr">
            <a:spAutoFit/>
          </a:bodyPr>
          <a:lstStyle/>
          <a:p>
            <a:pPr lvl="0"/>
            <a:r>
              <a:rPr lang="en-US" sz="1600" dirty="0">
                <a:solidFill>
                  <a:schemeClr val="accent1">
                    <a:lumMod val="50000"/>
                  </a:schemeClr>
                </a:solidFill>
              </a:rPr>
              <a:t>Material Transfer Agreements and Amendments (MTAs)</a:t>
            </a:r>
            <a:endParaRPr lang="en-US" sz="1400" dirty="0">
              <a:solidFill>
                <a:schemeClr val="accent1">
                  <a:lumMod val="50000"/>
                </a:schemeClr>
              </a:solidFill>
            </a:endParaRPr>
          </a:p>
        </p:txBody>
      </p:sp>
      <p:cxnSp>
        <p:nvCxnSpPr>
          <p:cNvPr id="16" name="Straight Connector 15">
            <a:extLst>
              <a:ext uri="{FF2B5EF4-FFF2-40B4-BE49-F238E27FC236}">
                <a16:creationId xmlns:a16="http://schemas.microsoft.com/office/drawing/2014/main" id="{48FC699E-CB42-4530-86A2-B1C9E373A642}"/>
              </a:ext>
            </a:extLst>
          </p:cNvPr>
          <p:cNvCxnSpPr>
            <a:cxnSpLocks/>
            <a:stCxn id="55" idx="3"/>
          </p:cNvCxnSpPr>
          <p:nvPr/>
        </p:nvCxnSpPr>
        <p:spPr>
          <a:xfrm>
            <a:off x="4560527" y="4539160"/>
            <a:ext cx="654252"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18A0E78-ED45-454B-81D8-2C1FDBA2474F}"/>
              </a:ext>
            </a:extLst>
          </p:cNvPr>
          <p:cNvCxnSpPr>
            <a:cxnSpLocks/>
            <a:stCxn id="54" idx="3"/>
          </p:cNvCxnSpPr>
          <p:nvPr/>
        </p:nvCxnSpPr>
        <p:spPr>
          <a:xfrm>
            <a:off x="4129881" y="3611001"/>
            <a:ext cx="976674"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0E0239B-0B15-476A-BD4A-922E52E2497F}"/>
              </a:ext>
            </a:extLst>
          </p:cNvPr>
          <p:cNvCxnSpPr>
            <a:cxnSpLocks/>
            <a:stCxn id="53" idx="3"/>
          </p:cNvCxnSpPr>
          <p:nvPr/>
        </p:nvCxnSpPr>
        <p:spPr>
          <a:xfrm>
            <a:off x="3571081" y="2682842"/>
            <a:ext cx="1535474"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E255B42-05E4-413C-B1E1-FBF0FAEC6584}"/>
              </a:ext>
            </a:extLst>
          </p:cNvPr>
          <p:cNvCxnSpPr>
            <a:cxnSpLocks/>
            <a:stCxn id="52" idx="3"/>
          </p:cNvCxnSpPr>
          <p:nvPr/>
        </p:nvCxnSpPr>
        <p:spPr>
          <a:xfrm>
            <a:off x="2957428" y="1782384"/>
            <a:ext cx="2094274"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4597661-BF0D-499C-B6C7-A00B15D58D19}"/>
              </a:ext>
            </a:extLst>
          </p:cNvPr>
          <p:cNvCxnSpPr>
            <a:cxnSpLocks/>
          </p:cNvCxnSpPr>
          <p:nvPr/>
        </p:nvCxnSpPr>
        <p:spPr>
          <a:xfrm flipV="1">
            <a:off x="2395423" y="884717"/>
            <a:ext cx="2656279" cy="7169"/>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22" name="Date Placeholder 7">
            <a:extLst>
              <a:ext uri="{FF2B5EF4-FFF2-40B4-BE49-F238E27FC236}">
                <a16:creationId xmlns:a16="http://schemas.microsoft.com/office/drawing/2014/main" id="{25424E1A-6760-4D21-9CE7-628951BBCDED}"/>
              </a:ext>
            </a:extLst>
          </p:cNvPr>
          <p:cNvSpPr txBox="1">
            <a:spLocks/>
          </p:cNvSpPr>
          <p:nvPr/>
        </p:nvSpPr>
        <p:spPr>
          <a:xfrm>
            <a:off x="970961" y="4844765"/>
            <a:ext cx="10951639" cy="90224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3E9CC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rgbClr val="E660A9"/>
                </a:solidFill>
              </a:rPr>
              <a:t>Always err on side of disclosure. Reach out to OCCRC Team to request missing copy of an agreement if SPO confirms required in OS. </a:t>
            </a:r>
          </a:p>
          <a:p>
            <a:pPr algn="ctr"/>
            <a:r>
              <a:rPr lang="en-US" sz="1400" dirty="0">
                <a:solidFill>
                  <a:srgbClr val="E660A9"/>
                </a:solidFill>
              </a:rPr>
              <a:t>OCCRC Dept. Assignment : </a:t>
            </a:r>
            <a:r>
              <a:rPr lang="en-US" sz="1400" dirty="0">
                <a:hlinkClick r:id="rId3">
                  <a:extLst>
                    <a:ext uri="{A12FA001-AC4F-418D-AE19-62706E023703}">
                      <ahyp:hlinkClr xmlns:ahyp="http://schemas.microsoft.com/office/drawing/2018/hyperlinkcolor" val="tx"/>
                    </a:ext>
                  </a:extLst>
                </a:hlinkClick>
              </a:rPr>
              <a:t>https://www.research.chop.edu/sites/default/files/OCCRC_Departmental_Assignments.pdf</a:t>
            </a:r>
            <a:r>
              <a:rPr lang="en-US" sz="1400" dirty="0"/>
              <a:t> </a:t>
            </a:r>
          </a:p>
          <a:p>
            <a:pPr algn="ctr"/>
            <a:r>
              <a:rPr lang="en-US" sz="1400" dirty="0">
                <a:solidFill>
                  <a:srgbClr val="E660A9"/>
                </a:solidFill>
              </a:rPr>
              <a:t>OCCRC Contacts: </a:t>
            </a:r>
            <a:r>
              <a:rPr lang="en-US" sz="1400" dirty="0">
                <a:hlinkClick r:id="rId4">
                  <a:extLst>
                    <a:ext uri="{A12FA001-AC4F-418D-AE19-62706E023703}">
                      <ahyp:hlinkClr xmlns:ahyp="http://schemas.microsoft.com/office/drawing/2018/hyperlinkcolor" val="tx"/>
                    </a:ext>
                  </a:extLst>
                </a:hlinkClick>
              </a:rPr>
              <a:t>bartunekc@chop.edu</a:t>
            </a:r>
            <a:r>
              <a:rPr lang="en-US" sz="1400" dirty="0"/>
              <a:t> (Charles Bartunek, OCCRC Director); </a:t>
            </a:r>
            <a:r>
              <a:rPr lang="en-US" sz="1400" dirty="0">
                <a:hlinkClick r:id="rId5"/>
              </a:rPr>
              <a:t>researchcontracts@chop.edu</a:t>
            </a:r>
            <a:r>
              <a:rPr lang="en-US" sz="1400" dirty="0"/>
              <a:t> (general mailbox)</a:t>
            </a:r>
          </a:p>
        </p:txBody>
      </p:sp>
    </p:spTree>
    <p:extLst>
      <p:ext uri="{BB962C8B-B14F-4D97-AF65-F5344CB8AC3E}">
        <p14:creationId xmlns:p14="http://schemas.microsoft.com/office/powerpoint/2010/main" val="925188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173FB9F-C0FD-46C5-AEB2-1B952EADD36F}"/>
              </a:ext>
            </a:extLst>
          </p:cNvPr>
          <p:cNvGrpSpPr/>
          <p:nvPr/>
        </p:nvGrpSpPr>
        <p:grpSpPr>
          <a:xfrm>
            <a:off x="150832" y="1199686"/>
            <a:ext cx="6769100" cy="4637841"/>
            <a:chOff x="667405" y="1404422"/>
            <a:chExt cx="7543145" cy="4690010"/>
          </a:xfrm>
        </p:grpSpPr>
        <p:grpSp>
          <p:nvGrpSpPr>
            <p:cNvPr id="97" name="Group 96">
              <a:extLst>
                <a:ext uri="{FF2B5EF4-FFF2-40B4-BE49-F238E27FC236}">
                  <a16:creationId xmlns:a16="http://schemas.microsoft.com/office/drawing/2014/main" id="{1904D1A8-0FFF-4535-92D0-4BCC339F1B63}"/>
                </a:ext>
              </a:extLst>
            </p:cNvPr>
            <p:cNvGrpSpPr/>
            <p:nvPr/>
          </p:nvGrpSpPr>
          <p:grpSpPr>
            <a:xfrm>
              <a:off x="3946172" y="1404422"/>
              <a:ext cx="2627703" cy="1339101"/>
              <a:chOff x="6700766" y="2837292"/>
              <a:chExt cx="1235126" cy="629431"/>
            </a:xfrm>
            <a:solidFill>
              <a:schemeClr val="accent3">
                <a:lumMod val="75000"/>
              </a:schemeClr>
            </a:solidFill>
          </p:grpSpPr>
          <p:sp>
            <p:nvSpPr>
              <p:cNvPr id="187" name="Freeform 24">
                <a:extLst>
                  <a:ext uri="{FF2B5EF4-FFF2-40B4-BE49-F238E27FC236}">
                    <a16:creationId xmlns:a16="http://schemas.microsoft.com/office/drawing/2014/main" id="{95652808-42FE-4688-9723-70926C04C3E8}"/>
                  </a:ext>
                </a:extLst>
              </p:cNvPr>
              <p:cNvSpPr>
                <a:spLocks/>
              </p:cNvSpPr>
              <p:nvPr/>
            </p:nvSpPr>
            <p:spPr bwMode="auto">
              <a:xfrm flipH="1" flipV="1">
                <a:off x="7584089" y="2843226"/>
                <a:ext cx="351803" cy="623497"/>
              </a:xfrm>
              <a:custGeom>
                <a:avLst/>
                <a:gdLst>
                  <a:gd name="T0" fmla="*/ 55 w 351"/>
                  <a:gd name="T1" fmla="*/ 211 h 622"/>
                  <a:gd name="T2" fmla="*/ 253 w 351"/>
                  <a:gd name="T3" fmla="*/ 13 h 622"/>
                  <a:gd name="T4" fmla="*/ 268 w 351"/>
                  <a:gd name="T5" fmla="*/ 0 h 622"/>
                  <a:gd name="T6" fmla="*/ 268 w 351"/>
                  <a:gd name="T7" fmla="*/ 0 h 622"/>
                  <a:gd name="T8" fmla="*/ 329 w 351"/>
                  <a:gd name="T9" fmla="*/ 0 h 622"/>
                  <a:gd name="T10" fmla="*/ 351 w 351"/>
                  <a:gd name="T11" fmla="*/ 85 h 622"/>
                  <a:gd name="T12" fmla="*/ 351 w 351"/>
                  <a:gd name="T13" fmla="*/ 535 h 622"/>
                  <a:gd name="T14" fmla="*/ 328 w 351"/>
                  <a:gd name="T15" fmla="*/ 622 h 622"/>
                  <a:gd name="T16" fmla="*/ 270 w 351"/>
                  <a:gd name="T17" fmla="*/ 622 h 622"/>
                  <a:gd name="T18" fmla="*/ 268 w 351"/>
                  <a:gd name="T19" fmla="*/ 621 h 622"/>
                  <a:gd name="T20" fmla="*/ 253 w 351"/>
                  <a:gd name="T21" fmla="*/ 607 h 622"/>
                  <a:gd name="T22" fmla="*/ 55 w 351"/>
                  <a:gd name="T23" fmla="*/ 409 h 622"/>
                  <a:gd name="T24" fmla="*/ 55 w 351"/>
                  <a:gd name="T25" fmla="*/ 211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622">
                    <a:moveTo>
                      <a:pt x="55" y="211"/>
                    </a:moveTo>
                    <a:cubicBezTo>
                      <a:pt x="109" y="157"/>
                      <a:pt x="198" y="68"/>
                      <a:pt x="253" y="13"/>
                    </a:cubicBezTo>
                    <a:cubicBezTo>
                      <a:pt x="258" y="8"/>
                      <a:pt x="263" y="4"/>
                      <a:pt x="268" y="0"/>
                    </a:cubicBezTo>
                    <a:cubicBezTo>
                      <a:pt x="268" y="0"/>
                      <a:pt x="268" y="0"/>
                      <a:pt x="268" y="0"/>
                    </a:cubicBezTo>
                    <a:cubicBezTo>
                      <a:pt x="329" y="0"/>
                      <a:pt x="329" y="0"/>
                      <a:pt x="329" y="0"/>
                    </a:cubicBezTo>
                    <a:cubicBezTo>
                      <a:pt x="343" y="15"/>
                      <a:pt x="351" y="45"/>
                      <a:pt x="351" y="85"/>
                    </a:cubicBezTo>
                    <a:cubicBezTo>
                      <a:pt x="351" y="535"/>
                      <a:pt x="351" y="535"/>
                      <a:pt x="351" y="535"/>
                    </a:cubicBezTo>
                    <a:cubicBezTo>
                      <a:pt x="351" y="577"/>
                      <a:pt x="343" y="607"/>
                      <a:pt x="328" y="622"/>
                    </a:cubicBezTo>
                    <a:cubicBezTo>
                      <a:pt x="270" y="622"/>
                      <a:pt x="270" y="622"/>
                      <a:pt x="270" y="622"/>
                    </a:cubicBezTo>
                    <a:cubicBezTo>
                      <a:pt x="269" y="621"/>
                      <a:pt x="269" y="621"/>
                      <a:pt x="268" y="621"/>
                    </a:cubicBezTo>
                    <a:cubicBezTo>
                      <a:pt x="263" y="617"/>
                      <a:pt x="258" y="612"/>
                      <a:pt x="253" y="607"/>
                    </a:cubicBezTo>
                    <a:cubicBezTo>
                      <a:pt x="198" y="553"/>
                      <a:pt x="109" y="464"/>
                      <a:pt x="55" y="409"/>
                    </a:cubicBezTo>
                    <a:cubicBezTo>
                      <a:pt x="0" y="355"/>
                      <a:pt x="0" y="266"/>
                      <a:pt x="55" y="211"/>
                    </a:cubicBezTo>
                    <a:close/>
                  </a:path>
                </a:pathLst>
              </a:custGeom>
              <a:solidFill>
                <a:srgbClr val="2674BA"/>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188" name="Freeform 27">
                <a:extLst>
                  <a:ext uri="{FF2B5EF4-FFF2-40B4-BE49-F238E27FC236}">
                    <a16:creationId xmlns:a16="http://schemas.microsoft.com/office/drawing/2014/main" id="{3A96BBAE-188F-4044-BFC3-84FD25FA85B6}"/>
                  </a:ext>
                </a:extLst>
              </p:cNvPr>
              <p:cNvSpPr>
                <a:spLocks/>
              </p:cNvSpPr>
              <p:nvPr/>
            </p:nvSpPr>
            <p:spPr bwMode="auto">
              <a:xfrm flipH="1" flipV="1">
                <a:off x="6700766" y="2837292"/>
                <a:ext cx="936305" cy="629431"/>
              </a:xfrm>
              <a:custGeom>
                <a:avLst/>
                <a:gdLst>
                  <a:gd name="T0" fmla="*/ 0 w 935"/>
                  <a:gd name="T1" fmla="*/ 622 h 628"/>
                  <a:gd name="T2" fmla="*/ 0 w 935"/>
                  <a:gd name="T3" fmla="*/ 0 h 628"/>
                  <a:gd name="T4" fmla="*/ 691 w 935"/>
                  <a:gd name="T5" fmla="*/ 0 h 628"/>
                  <a:gd name="T6" fmla="*/ 828 w 935"/>
                  <a:gd name="T7" fmla="*/ 215 h 628"/>
                  <a:gd name="T8" fmla="*/ 875 w 935"/>
                  <a:gd name="T9" fmla="*/ 305 h 628"/>
                  <a:gd name="T10" fmla="*/ 878 w 935"/>
                  <a:gd name="T11" fmla="*/ 312 h 628"/>
                  <a:gd name="T12" fmla="*/ 893 w 935"/>
                  <a:gd name="T13" fmla="*/ 347 h 628"/>
                  <a:gd name="T14" fmla="*/ 896 w 935"/>
                  <a:gd name="T15" fmla="*/ 355 h 628"/>
                  <a:gd name="T16" fmla="*/ 898 w 935"/>
                  <a:gd name="T17" fmla="*/ 360 h 628"/>
                  <a:gd name="T18" fmla="*/ 900 w 935"/>
                  <a:gd name="T19" fmla="*/ 365 h 628"/>
                  <a:gd name="T20" fmla="*/ 902 w 935"/>
                  <a:gd name="T21" fmla="*/ 370 h 628"/>
                  <a:gd name="T22" fmla="*/ 909 w 935"/>
                  <a:gd name="T23" fmla="*/ 393 h 628"/>
                  <a:gd name="T24" fmla="*/ 912 w 935"/>
                  <a:gd name="T25" fmla="*/ 401 h 628"/>
                  <a:gd name="T26" fmla="*/ 917 w 935"/>
                  <a:gd name="T27" fmla="*/ 418 h 628"/>
                  <a:gd name="T28" fmla="*/ 921 w 935"/>
                  <a:gd name="T29" fmla="*/ 435 h 628"/>
                  <a:gd name="T30" fmla="*/ 924 w 935"/>
                  <a:gd name="T31" fmla="*/ 449 h 628"/>
                  <a:gd name="T32" fmla="*/ 925 w 935"/>
                  <a:gd name="T33" fmla="*/ 454 h 628"/>
                  <a:gd name="T34" fmla="*/ 928 w 935"/>
                  <a:gd name="T35" fmla="*/ 469 h 628"/>
                  <a:gd name="T36" fmla="*/ 923 w 935"/>
                  <a:gd name="T37" fmla="*/ 560 h 628"/>
                  <a:gd name="T38" fmla="*/ 908 w 935"/>
                  <a:gd name="T39" fmla="*/ 584 h 628"/>
                  <a:gd name="T40" fmla="*/ 797 w 935"/>
                  <a:gd name="T41" fmla="*/ 622 h 628"/>
                  <a:gd name="T42" fmla="*/ 0 w 935"/>
                  <a:gd name="T43" fmla="*/ 622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5" h="628">
                    <a:moveTo>
                      <a:pt x="0" y="622"/>
                    </a:moveTo>
                    <a:cubicBezTo>
                      <a:pt x="0" y="0"/>
                      <a:pt x="0" y="0"/>
                      <a:pt x="0" y="0"/>
                    </a:cubicBezTo>
                    <a:cubicBezTo>
                      <a:pt x="691" y="0"/>
                      <a:pt x="691" y="0"/>
                      <a:pt x="691" y="0"/>
                    </a:cubicBezTo>
                    <a:cubicBezTo>
                      <a:pt x="745" y="83"/>
                      <a:pt x="791" y="152"/>
                      <a:pt x="828" y="215"/>
                    </a:cubicBezTo>
                    <a:cubicBezTo>
                      <a:pt x="846" y="246"/>
                      <a:pt x="861" y="276"/>
                      <a:pt x="875" y="305"/>
                    </a:cubicBezTo>
                    <a:cubicBezTo>
                      <a:pt x="876" y="308"/>
                      <a:pt x="877" y="310"/>
                      <a:pt x="878" y="312"/>
                    </a:cubicBezTo>
                    <a:cubicBezTo>
                      <a:pt x="883" y="323"/>
                      <a:pt x="888" y="335"/>
                      <a:pt x="893" y="347"/>
                    </a:cubicBezTo>
                    <a:cubicBezTo>
                      <a:pt x="894" y="349"/>
                      <a:pt x="895" y="352"/>
                      <a:pt x="896" y="355"/>
                    </a:cubicBezTo>
                    <a:cubicBezTo>
                      <a:pt x="897" y="357"/>
                      <a:pt x="897" y="358"/>
                      <a:pt x="898" y="360"/>
                    </a:cubicBezTo>
                    <a:cubicBezTo>
                      <a:pt x="899" y="362"/>
                      <a:pt x="899" y="364"/>
                      <a:pt x="900" y="365"/>
                    </a:cubicBezTo>
                    <a:cubicBezTo>
                      <a:pt x="901" y="367"/>
                      <a:pt x="901" y="369"/>
                      <a:pt x="902" y="370"/>
                    </a:cubicBezTo>
                    <a:cubicBezTo>
                      <a:pt x="904" y="378"/>
                      <a:pt x="907" y="385"/>
                      <a:pt x="909" y="393"/>
                    </a:cubicBezTo>
                    <a:cubicBezTo>
                      <a:pt x="910" y="395"/>
                      <a:pt x="911" y="398"/>
                      <a:pt x="912" y="401"/>
                    </a:cubicBezTo>
                    <a:cubicBezTo>
                      <a:pt x="913" y="407"/>
                      <a:pt x="915" y="412"/>
                      <a:pt x="917" y="418"/>
                    </a:cubicBezTo>
                    <a:cubicBezTo>
                      <a:pt x="918" y="424"/>
                      <a:pt x="919" y="429"/>
                      <a:pt x="921" y="435"/>
                    </a:cubicBezTo>
                    <a:cubicBezTo>
                      <a:pt x="922" y="439"/>
                      <a:pt x="923" y="444"/>
                      <a:pt x="924" y="449"/>
                    </a:cubicBezTo>
                    <a:cubicBezTo>
                      <a:pt x="924" y="451"/>
                      <a:pt x="925" y="452"/>
                      <a:pt x="925" y="454"/>
                    </a:cubicBezTo>
                    <a:cubicBezTo>
                      <a:pt x="926" y="459"/>
                      <a:pt x="927" y="464"/>
                      <a:pt x="928" y="469"/>
                    </a:cubicBezTo>
                    <a:cubicBezTo>
                      <a:pt x="935" y="508"/>
                      <a:pt x="932" y="538"/>
                      <a:pt x="923" y="560"/>
                    </a:cubicBezTo>
                    <a:cubicBezTo>
                      <a:pt x="908" y="584"/>
                      <a:pt x="908" y="584"/>
                      <a:pt x="908" y="584"/>
                    </a:cubicBezTo>
                    <a:cubicBezTo>
                      <a:pt x="884" y="628"/>
                      <a:pt x="797" y="622"/>
                      <a:pt x="797" y="622"/>
                    </a:cubicBezTo>
                    <a:lnTo>
                      <a:pt x="0" y="622"/>
                    </a:lnTo>
                    <a:close/>
                  </a:path>
                </a:pathLst>
              </a:custGeom>
              <a:solidFill>
                <a:srgbClr val="2674BA"/>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grpSp>
        <p:sp>
          <p:nvSpPr>
            <p:cNvPr id="102" name="Freeform 23">
              <a:extLst>
                <a:ext uri="{FF2B5EF4-FFF2-40B4-BE49-F238E27FC236}">
                  <a16:creationId xmlns:a16="http://schemas.microsoft.com/office/drawing/2014/main" id="{45AC0D7E-DAD6-4866-AA6E-BEC067DF9180}"/>
                </a:ext>
              </a:extLst>
            </p:cNvPr>
            <p:cNvSpPr>
              <a:spLocks/>
            </p:cNvSpPr>
            <p:nvPr/>
          </p:nvSpPr>
          <p:spPr bwMode="auto">
            <a:xfrm flipH="1" flipV="1">
              <a:off x="2873991" y="2719176"/>
              <a:ext cx="357995" cy="520311"/>
            </a:xfrm>
            <a:custGeom>
              <a:avLst/>
              <a:gdLst>
                <a:gd name="T0" fmla="*/ 0 w 168"/>
                <a:gd name="T1" fmla="*/ 231 h 244"/>
                <a:gd name="T2" fmla="*/ 76 w 168"/>
                <a:gd name="T3" fmla="*/ 109 h 244"/>
                <a:gd name="T4" fmla="*/ 144 w 168"/>
                <a:gd name="T5" fmla="*/ 0 h 244"/>
                <a:gd name="T6" fmla="*/ 155 w 168"/>
                <a:gd name="T7" fmla="*/ 159 h 244"/>
                <a:gd name="T8" fmla="*/ 155 w 168"/>
                <a:gd name="T9" fmla="*/ 159 h 244"/>
                <a:gd name="T10" fmla="*/ 0 w 168"/>
                <a:gd name="T11" fmla="*/ 231 h 244"/>
              </a:gdLst>
              <a:ahLst/>
              <a:cxnLst>
                <a:cxn ang="0">
                  <a:pos x="T0" y="T1"/>
                </a:cxn>
                <a:cxn ang="0">
                  <a:pos x="T2" y="T3"/>
                </a:cxn>
                <a:cxn ang="0">
                  <a:pos x="T4" y="T5"/>
                </a:cxn>
                <a:cxn ang="0">
                  <a:pos x="T6" y="T7"/>
                </a:cxn>
                <a:cxn ang="0">
                  <a:pos x="T8" y="T9"/>
                </a:cxn>
                <a:cxn ang="0">
                  <a:pos x="T10" y="T11"/>
                </a:cxn>
              </a:cxnLst>
              <a:rect l="0" t="0" r="r" b="b"/>
              <a:pathLst>
                <a:path w="168" h="244">
                  <a:moveTo>
                    <a:pt x="0" y="231"/>
                  </a:moveTo>
                  <a:cubicBezTo>
                    <a:pt x="76" y="109"/>
                    <a:pt x="76" y="109"/>
                    <a:pt x="76" y="109"/>
                  </a:cubicBezTo>
                  <a:cubicBezTo>
                    <a:pt x="144" y="0"/>
                    <a:pt x="144" y="0"/>
                    <a:pt x="144" y="0"/>
                  </a:cubicBezTo>
                  <a:cubicBezTo>
                    <a:pt x="162" y="53"/>
                    <a:pt x="168" y="103"/>
                    <a:pt x="155" y="159"/>
                  </a:cubicBezTo>
                  <a:cubicBezTo>
                    <a:pt x="155" y="159"/>
                    <a:pt x="155" y="159"/>
                    <a:pt x="155" y="159"/>
                  </a:cubicBezTo>
                  <a:cubicBezTo>
                    <a:pt x="136" y="244"/>
                    <a:pt x="19" y="234"/>
                    <a:pt x="0" y="231"/>
                  </a:cubicBezTo>
                  <a:close/>
                </a:path>
              </a:pathLst>
            </a:custGeom>
            <a:solidFill>
              <a:srgbClr val="7F298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grpSp>
          <p:nvGrpSpPr>
            <p:cNvPr id="103" name="Group 102">
              <a:extLst>
                <a:ext uri="{FF2B5EF4-FFF2-40B4-BE49-F238E27FC236}">
                  <a16:creationId xmlns:a16="http://schemas.microsoft.com/office/drawing/2014/main" id="{90AD8E1C-3E8F-4244-B257-134F903646B2}"/>
                </a:ext>
              </a:extLst>
            </p:cNvPr>
            <p:cNvGrpSpPr/>
            <p:nvPr/>
          </p:nvGrpSpPr>
          <p:grpSpPr>
            <a:xfrm>
              <a:off x="4461974" y="2743523"/>
              <a:ext cx="2932494" cy="1325574"/>
              <a:chOff x="6943214" y="3466723"/>
              <a:chExt cx="1378390" cy="623073"/>
            </a:xfrm>
            <a:solidFill>
              <a:schemeClr val="accent2">
                <a:lumMod val="75000"/>
              </a:schemeClr>
            </a:solidFill>
          </p:grpSpPr>
          <p:sp>
            <p:nvSpPr>
              <p:cNvPr id="185" name="Freeform 29">
                <a:extLst>
                  <a:ext uri="{FF2B5EF4-FFF2-40B4-BE49-F238E27FC236}">
                    <a16:creationId xmlns:a16="http://schemas.microsoft.com/office/drawing/2014/main" id="{98296DDD-E052-4E3B-8E55-8C32E83A65BC}"/>
                  </a:ext>
                </a:extLst>
              </p:cNvPr>
              <p:cNvSpPr>
                <a:spLocks/>
              </p:cNvSpPr>
              <p:nvPr/>
            </p:nvSpPr>
            <p:spPr bwMode="auto">
              <a:xfrm flipH="1" flipV="1">
                <a:off x="7969801" y="3466723"/>
                <a:ext cx="351803" cy="623073"/>
              </a:xfrm>
              <a:custGeom>
                <a:avLst/>
                <a:gdLst>
                  <a:gd name="T0" fmla="*/ 54 w 351"/>
                  <a:gd name="T1" fmla="*/ 211 h 622"/>
                  <a:gd name="T2" fmla="*/ 252 w 351"/>
                  <a:gd name="T3" fmla="*/ 13 h 622"/>
                  <a:gd name="T4" fmla="*/ 268 w 351"/>
                  <a:gd name="T5" fmla="*/ 0 h 622"/>
                  <a:gd name="T6" fmla="*/ 268 w 351"/>
                  <a:gd name="T7" fmla="*/ 0 h 622"/>
                  <a:gd name="T8" fmla="*/ 329 w 351"/>
                  <a:gd name="T9" fmla="*/ 0 h 622"/>
                  <a:gd name="T10" fmla="*/ 351 w 351"/>
                  <a:gd name="T11" fmla="*/ 85 h 622"/>
                  <a:gd name="T12" fmla="*/ 351 w 351"/>
                  <a:gd name="T13" fmla="*/ 535 h 622"/>
                  <a:gd name="T14" fmla="*/ 327 w 351"/>
                  <a:gd name="T15" fmla="*/ 622 h 622"/>
                  <a:gd name="T16" fmla="*/ 270 w 351"/>
                  <a:gd name="T17" fmla="*/ 622 h 622"/>
                  <a:gd name="T18" fmla="*/ 268 w 351"/>
                  <a:gd name="T19" fmla="*/ 620 h 622"/>
                  <a:gd name="T20" fmla="*/ 252 w 351"/>
                  <a:gd name="T21" fmla="*/ 607 h 622"/>
                  <a:gd name="T22" fmla="*/ 54 w 351"/>
                  <a:gd name="T23" fmla="*/ 409 h 622"/>
                  <a:gd name="T24" fmla="*/ 54 w 351"/>
                  <a:gd name="T25" fmla="*/ 211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622">
                    <a:moveTo>
                      <a:pt x="54" y="211"/>
                    </a:moveTo>
                    <a:cubicBezTo>
                      <a:pt x="108" y="157"/>
                      <a:pt x="198" y="68"/>
                      <a:pt x="252" y="13"/>
                    </a:cubicBezTo>
                    <a:cubicBezTo>
                      <a:pt x="257" y="8"/>
                      <a:pt x="263" y="3"/>
                      <a:pt x="268" y="0"/>
                    </a:cubicBezTo>
                    <a:cubicBezTo>
                      <a:pt x="268" y="0"/>
                      <a:pt x="268" y="0"/>
                      <a:pt x="268" y="0"/>
                    </a:cubicBezTo>
                    <a:cubicBezTo>
                      <a:pt x="329" y="0"/>
                      <a:pt x="329" y="0"/>
                      <a:pt x="329" y="0"/>
                    </a:cubicBezTo>
                    <a:cubicBezTo>
                      <a:pt x="343" y="15"/>
                      <a:pt x="351" y="44"/>
                      <a:pt x="351" y="85"/>
                    </a:cubicBezTo>
                    <a:cubicBezTo>
                      <a:pt x="351" y="535"/>
                      <a:pt x="351" y="535"/>
                      <a:pt x="351" y="535"/>
                    </a:cubicBezTo>
                    <a:cubicBezTo>
                      <a:pt x="351" y="577"/>
                      <a:pt x="342" y="607"/>
                      <a:pt x="327" y="622"/>
                    </a:cubicBezTo>
                    <a:cubicBezTo>
                      <a:pt x="270" y="622"/>
                      <a:pt x="270" y="622"/>
                      <a:pt x="270" y="622"/>
                    </a:cubicBezTo>
                    <a:cubicBezTo>
                      <a:pt x="269" y="621"/>
                      <a:pt x="268" y="621"/>
                      <a:pt x="268" y="620"/>
                    </a:cubicBezTo>
                    <a:cubicBezTo>
                      <a:pt x="263" y="617"/>
                      <a:pt x="257" y="612"/>
                      <a:pt x="252" y="607"/>
                    </a:cubicBezTo>
                    <a:cubicBezTo>
                      <a:pt x="198" y="552"/>
                      <a:pt x="108" y="463"/>
                      <a:pt x="54" y="409"/>
                    </a:cubicBezTo>
                    <a:cubicBezTo>
                      <a:pt x="0" y="355"/>
                      <a:pt x="0" y="266"/>
                      <a:pt x="54" y="211"/>
                    </a:cubicBezTo>
                    <a:close/>
                  </a:path>
                </a:pathLst>
              </a:custGeom>
              <a:solidFill>
                <a:srgbClr val="7F298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186" name="Rectangle 30">
                <a:extLst>
                  <a:ext uri="{FF2B5EF4-FFF2-40B4-BE49-F238E27FC236}">
                    <a16:creationId xmlns:a16="http://schemas.microsoft.com/office/drawing/2014/main" id="{EF843C7E-0C00-4D51-84BB-B60940F60F84}"/>
                  </a:ext>
                </a:extLst>
              </p:cNvPr>
              <p:cNvSpPr>
                <a:spLocks noChangeArrowheads="1"/>
              </p:cNvSpPr>
              <p:nvPr/>
            </p:nvSpPr>
            <p:spPr bwMode="auto">
              <a:xfrm flipH="1" flipV="1">
                <a:off x="6943214" y="3466723"/>
                <a:ext cx="1082537" cy="623073"/>
              </a:xfrm>
              <a:prstGeom prst="rect">
                <a:avLst/>
              </a:prstGeom>
              <a:solidFill>
                <a:srgbClr val="7F298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Light"/>
                  <a:ea typeface="+mn-ea"/>
                  <a:cs typeface="+mn-cs"/>
                </a:endParaRPr>
              </a:p>
            </p:txBody>
          </p:sp>
        </p:grpSp>
        <p:sp>
          <p:nvSpPr>
            <p:cNvPr id="110" name="Freeform 20">
              <a:extLst>
                <a:ext uri="{FF2B5EF4-FFF2-40B4-BE49-F238E27FC236}">
                  <a16:creationId xmlns:a16="http://schemas.microsoft.com/office/drawing/2014/main" id="{74CB02BD-8E73-4203-87C9-0B5998519EDB}"/>
                </a:ext>
              </a:extLst>
            </p:cNvPr>
            <p:cNvSpPr>
              <a:spLocks/>
            </p:cNvSpPr>
            <p:nvPr/>
          </p:nvSpPr>
          <p:spPr bwMode="auto">
            <a:xfrm flipH="1" flipV="1">
              <a:off x="1816237" y="4032338"/>
              <a:ext cx="354389" cy="548266"/>
            </a:xfrm>
            <a:custGeom>
              <a:avLst/>
              <a:gdLst>
                <a:gd name="T0" fmla="*/ 0 w 166"/>
                <a:gd name="T1" fmla="*/ 234 h 257"/>
                <a:gd name="T2" fmla="*/ 94 w 166"/>
                <a:gd name="T3" fmla="*/ 83 h 257"/>
                <a:gd name="T4" fmla="*/ 112 w 166"/>
                <a:gd name="T5" fmla="*/ 54 h 257"/>
                <a:gd name="T6" fmla="*/ 145 w 166"/>
                <a:gd name="T7" fmla="*/ 0 h 257"/>
                <a:gd name="T8" fmla="*/ 165 w 166"/>
                <a:gd name="T9" fmla="*/ 115 h 257"/>
                <a:gd name="T10" fmla="*/ 163 w 166"/>
                <a:gd name="T11" fmla="*/ 157 h 257"/>
                <a:gd name="T12" fmla="*/ 1 w 166"/>
                <a:gd name="T13" fmla="*/ 236 h 257"/>
                <a:gd name="T14" fmla="*/ 0 w 166"/>
                <a:gd name="T15" fmla="*/ 234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57">
                  <a:moveTo>
                    <a:pt x="0" y="234"/>
                  </a:moveTo>
                  <a:cubicBezTo>
                    <a:pt x="94" y="83"/>
                    <a:pt x="94" y="83"/>
                    <a:pt x="94" y="83"/>
                  </a:cubicBezTo>
                  <a:cubicBezTo>
                    <a:pt x="112" y="54"/>
                    <a:pt x="112" y="54"/>
                    <a:pt x="112" y="54"/>
                  </a:cubicBezTo>
                  <a:cubicBezTo>
                    <a:pt x="145" y="0"/>
                    <a:pt x="145" y="0"/>
                    <a:pt x="145" y="0"/>
                  </a:cubicBezTo>
                  <a:cubicBezTo>
                    <a:pt x="158" y="38"/>
                    <a:pt x="162" y="72"/>
                    <a:pt x="165" y="115"/>
                  </a:cubicBezTo>
                  <a:cubicBezTo>
                    <a:pt x="166" y="131"/>
                    <a:pt x="165" y="145"/>
                    <a:pt x="163" y="157"/>
                  </a:cubicBezTo>
                  <a:cubicBezTo>
                    <a:pt x="140" y="257"/>
                    <a:pt x="1" y="236"/>
                    <a:pt x="1" y="236"/>
                  </a:cubicBezTo>
                  <a:lnTo>
                    <a:pt x="0" y="234"/>
                  </a:lnTo>
                  <a:close/>
                </a:path>
              </a:pathLst>
            </a:custGeom>
            <a:solidFill>
              <a:srgbClr val="41B6E5"/>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grpSp>
          <p:nvGrpSpPr>
            <p:cNvPr id="111" name="Group 110">
              <a:extLst>
                <a:ext uri="{FF2B5EF4-FFF2-40B4-BE49-F238E27FC236}">
                  <a16:creationId xmlns:a16="http://schemas.microsoft.com/office/drawing/2014/main" id="{62C0BF3A-2200-4D2D-BDAD-B594CCFEA738}"/>
                </a:ext>
              </a:extLst>
            </p:cNvPr>
            <p:cNvGrpSpPr/>
            <p:nvPr/>
          </p:nvGrpSpPr>
          <p:grpSpPr>
            <a:xfrm>
              <a:off x="5278060" y="4069097"/>
              <a:ext cx="2932490" cy="1326478"/>
              <a:chOff x="7326807" y="4089796"/>
              <a:chExt cx="1378388" cy="623498"/>
            </a:xfrm>
            <a:solidFill>
              <a:schemeClr val="accent1">
                <a:lumMod val="75000"/>
              </a:schemeClr>
            </a:solidFill>
          </p:grpSpPr>
          <p:sp>
            <p:nvSpPr>
              <p:cNvPr id="168" name="Freeform 31">
                <a:extLst>
                  <a:ext uri="{FF2B5EF4-FFF2-40B4-BE49-F238E27FC236}">
                    <a16:creationId xmlns:a16="http://schemas.microsoft.com/office/drawing/2014/main" id="{D7CC5F07-8B34-44DF-8DAD-07DD56963DAA}"/>
                  </a:ext>
                </a:extLst>
              </p:cNvPr>
              <p:cNvSpPr>
                <a:spLocks/>
              </p:cNvSpPr>
              <p:nvPr/>
            </p:nvSpPr>
            <p:spPr bwMode="auto">
              <a:xfrm flipH="1" flipV="1">
                <a:off x="8353392" y="4089796"/>
                <a:ext cx="351803" cy="623498"/>
              </a:xfrm>
              <a:custGeom>
                <a:avLst/>
                <a:gdLst>
                  <a:gd name="T0" fmla="*/ 54 w 351"/>
                  <a:gd name="T1" fmla="*/ 211 h 621"/>
                  <a:gd name="T2" fmla="*/ 252 w 351"/>
                  <a:gd name="T3" fmla="*/ 13 h 621"/>
                  <a:gd name="T4" fmla="*/ 268 w 351"/>
                  <a:gd name="T5" fmla="*/ 0 h 621"/>
                  <a:gd name="T6" fmla="*/ 268 w 351"/>
                  <a:gd name="T7" fmla="*/ 0 h 621"/>
                  <a:gd name="T8" fmla="*/ 329 w 351"/>
                  <a:gd name="T9" fmla="*/ 0 h 621"/>
                  <a:gd name="T10" fmla="*/ 351 w 351"/>
                  <a:gd name="T11" fmla="*/ 85 h 621"/>
                  <a:gd name="T12" fmla="*/ 351 w 351"/>
                  <a:gd name="T13" fmla="*/ 535 h 621"/>
                  <a:gd name="T14" fmla="*/ 328 w 351"/>
                  <a:gd name="T15" fmla="*/ 621 h 621"/>
                  <a:gd name="T16" fmla="*/ 270 w 351"/>
                  <a:gd name="T17" fmla="*/ 621 h 621"/>
                  <a:gd name="T18" fmla="*/ 268 w 351"/>
                  <a:gd name="T19" fmla="*/ 620 h 621"/>
                  <a:gd name="T20" fmla="*/ 252 w 351"/>
                  <a:gd name="T21" fmla="*/ 607 h 621"/>
                  <a:gd name="T22" fmla="*/ 54 w 351"/>
                  <a:gd name="T23" fmla="*/ 409 h 621"/>
                  <a:gd name="T24" fmla="*/ 54 w 351"/>
                  <a:gd name="T25" fmla="*/ 21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621">
                    <a:moveTo>
                      <a:pt x="54" y="211"/>
                    </a:moveTo>
                    <a:cubicBezTo>
                      <a:pt x="109" y="157"/>
                      <a:pt x="198" y="67"/>
                      <a:pt x="252" y="13"/>
                    </a:cubicBezTo>
                    <a:cubicBezTo>
                      <a:pt x="257" y="8"/>
                      <a:pt x="263" y="3"/>
                      <a:pt x="268" y="0"/>
                    </a:cubicBezTo>
                    <a:cubicBezTo>
                      <a:pt x="268" y="0"/>
                      <a:pt x="268" y="0"/>
                      <a:pt x="268" y="0"/>
                    </a:cubicBezTo>
                    <a:cubicBezTo>
                      <a:pt x="329" y="0"/>
                      <a:pt x="329" y="0"/>
                      <a:pt x="329" y="0"/>
                    </a:cubicBezTo>
                    <a:cubicBezTo>
                      <a:pt x="343" y="15"/>
                      <a:pt x="351" y="44"/>
                      <a:pt x="351" y="85"/>
                    </a:cubicBezTo>
                    <a:cubicBezTo>
                      <a:pt x="351" y="535"/>
                      <a:pt x="351" y="535"/>
                      <a:pt x="351" y="535"/>
                    </a:cubicBezTo>
                    <a:cubicBezTo>
                      <a:pt x="351" y="577"/>
                      <a:pt x="342" y="606"/>
                      <a:pt x="328" y="621"/>
                    </a:cubicBezTo>
                    <a:cubicBezTo>
                      <a:pt x="270" y="621"/>
                      <a:pt x="270" y="621"/>
                      <a:pt x="270" y="621"/>
                    </a:cubicBezTo>
                    <a:cubicBezTo>
                      <a:pt x="269" y="621"/>
                      <a:pt x="268" y="621"/>
                      <a:pt x="268" y="620"/>
                    </a:cubicBezTo>
                    <a:cubicBezTo>
                      <a:pt x="263" y="616"/>
                      <a:pt x="257" y="612"/>
                      <a:pt x="252" y="607"/>
                    </a:cubicBezTo>
                    <a:cubicBezTo>
                      <a:pt x="198" y="552"/>
                      <a:pt x="109" y="463"/>
                      <a:pt x="54" y="409"/>
                    </a:cubicBezTo>
                    <a:cubicBezTo>
                      <a:pt x="0" y="354"/>
                      <a:pt x="0" y="265"/>
                      <a:pt x="54" y="211"/>
                    </a:cubicBezTo>
                    <a:close/>
                  </a:path>
                </a:pathLst>
              </a:custGeom>
              <a:solidFill>
                <a:srgbClr val="41B6E5"/>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184" name="Rectangle 32">
                <a:extLst>
                  <a:ext uri="{FF2B5EF4-FFF2-40B4-BE49-F238E27FC236}">
                    <a16:creationId xmlns:a16="http://schemas.microsoft.com/office/drawing/2014/main" id="{BE7725F6-D8F3-4440-8D19-B3846817629C}"/>
                  </a:ext>
                </a:extLst>
              </p:cNvPr>
              <p:cNvSpPr>
                <a:spLocks noChangeArrowheads="1"/>
              </p:cNvSpPr>
              <p:nvPr/>
            </p:nvSpPr>
            <p:spPr bwMode="auto">
              <a:xfrm flipH="1" flipV="1">
                <a:off x="7326807" y="4089797"/>
                <a:ext cx="1082960" cy="623497"/>
              </a:xfrm>
              <a:prstGeom prst="rect">
                <a:avLst/>
              </a:prstGeom>
              <a:solidFill>
                <a:srgbClr val="41B6E5"/>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grpSp>
        <p:sp>
          <p:nvSpPr>
            <p:cNvPr id="117" name="Freeform 197">
              <a:extLst>
                <a:ext uri="{FF2B5EF4-FFF2-40B4-BE49-F238E27FC236}">
                  <a16:creationId xmlns:a16="http://schemas.microsoft.com/office/drawing/2014/main" id="{7D5A711E-3ED2-4209-8DB9-BCECD60F2609}"/>
                </a:ext>
              </a:extLst>
            </p:cNvPr>
            <p:cNvSpPr>
              <a:spLocks/>
            </p:cNvSpPr>
            <p:nvPr/>
          </p:nvSpPr>
          <p:spPr bwMode="auto">
            <a:xfrm flipH="1" flipV="1">
              <a:off x="1159761" y="1548703"/>
              <a:ext cx="5396982" cy="4545729"/>
            </a:xfrm>
            <a:custGeom>
              <a:avLst/>
              <a:gdLst>
                <a:gd name="connsiteX0" fmla="*/ 1215353 w 2536798"/>
                <a:gd name="connsiteY0" fmla="*/ 2136675 h 2136675"/>
                <a:gd name="connsiteX1" fmla="*/ 1220363 w 2536798"/>
                <a:gd name="connsiteY1" fmla="*/ 2045476 h 2136675"/>
                <a:gd name="connsiteX2" fmla="*/ 1217357 w 2536798"/>
                <a:gd name="connsiteY2" fmla="*/ 2030443 h 2136675"/>
                <a:gd name="connsiteX3" fmla="*/ 1216355 w 2536798"/>
                <a:gd name="connsiteY3" fmla="*/ 2025432 h 2136675"/>
                <a:gd name="connsiteX4" fmla="*/ 1213349 w 2536798"/>
                <a:gd name="connsiteY4" fmla="*/ 2011401 h 2136675"/>
                <a:gd name="connsiteX5" fmla="*/ 1209341 w 2536798"/>
                <a:gd name="connsiteY5" fmla="*/ 1995366 h 2136675"/>
                <a:gd name="connsiteX6" fmla="*/ 1204332 w 2536798"/>
                <a:gd name="connsiteY6" fmla="*/ 1977327 h 2136675"/>
                <a:gd name="connsiteX7" fmla="*/ 1201326 w 2536798"/>
                <a:gd name="connsiteY7" fmla="*/ 1969309 h 2136675"/>
                <a:gd name="connsiteX8" fmla="*/ 1194312 w 2536798"/>
                <a:gd name="connsiteY8" fmla="*/ 1947261 h 2136675"/>
                <a:gd name="connsiteX9" fmla="*/ 1192308 w 2536798"/>
                <a:gd name="connsiteY9" fmla="*/ 1942250 h 2136675"/>
                <a:gd name="connsiteX10" fmla="*/ 1190304 w 2536798"/>
                <a:gd name="connsiteY10" fmla="*/ 1937239 h 2136675"/>
                <a:gd name="connsiteX11" fmla="*/ 1188300 w 2536798"/>
                <a:gd name="connsiteY11" fmla="*/ 1931226 h 2136675"/>
                <a:gd name="connsiteX12" fmla="*/ 1185295 w 2536798"/>
                <a:gd name="connsiteY12" fmla="*/ 1924210 h 2136675"/>
                <a:gd name="connsiteX13" fmla="*/ 1170266 w 2536798"/>
                <a:gd name="connsiteY13" fmla="*/ 1889134 h 2136675"/>
                <a:gd name="connsiteX14" fmla="*/ 1167260 w 2536798"/>
                <a:gd name="connsiteY14" fmla="*/ 1882118 h 2136675"/>
                <a:gd name="connsiteX15" fmla="*/ 1120169 w 2536798"/>
                <a:gd name="connsiteY15" fmla="*/ 1791921 h 2136675"/>
                <a:gd name="connsiteX16" fmla="*/ 982903 w 2536798"/>
                <a:gd name="connsiteY16" fmla="*/ 1577452 h 2136675"/>
                <a:gd name="connsiteX17" fmla="*/ 916775 w 2536798"/>
                <a:gd name="connsiteY17" fmla="*/ 1474226 h 2136675"/>
                <a:gd name="connsiteX18" fmla="*/ 0 w 2536798"/>
                <a:gd name="connsiteY18" fmla="*/ 0 h 2136675"/>
                <a:gd name="connsiteX19" fmla="*/ 895984 w 2536798"/>
                <a:gd name="connsiteY19" fmla="*/ 0 h 2136675"/>
                <a:gd name="connsiteX20" fmla="*/ 897734 w 2536798"/>
                <a:gd name="connsiteY20" fmla="*/ 0 h 2136675"/>
                <a:gd name="connsiteX21" fmla="*/ 897738 w 2536798"/>
                <a:gd name="connsiteY21" fmla="*/ 0 h 2136675"/>
                <a:gd name="connsiteX22" fmla="*/ 1046645 w 2536798"/>
                <a:gd name="connsiteY22" fmla="*/ 0 h 2136675"/>
                <a:gd name="connsiteX23" fmla="*/ 2536798 w 2536798"/>
                <a:gd name="connsiteY23" fmla="*/ 0 h 2136675"/>
                <a:gd name="connsiteX24" fmla="*/ 1834485 w 2536798"/>
                <a:gd name="connsiteY24" fmla="*/ 1134485 h 2136675"/>
                <a:gd name="connsiteX25" fmla="*/ 1709235 w 2536798"/>
                <a:gd name="connsiteY25" fmla="*/ 1338698 h 2136675"/>
                <a:gd name="connsiteX26" fmla="*/ 1707281 w 2536798"/>
                <a:gd name="connsiteY26" fmla="*/ 1341885 h 2136675"/>
                <a:gd name="connsiteX27" fmla="*/ 1707305 w 2536798"/>
                <a:gd name="connsiteY27" fmla="*/ 1341936 h 2136675"/>
                <a:gd name="connsiteX28" fmla="*/ 1639173 w 2536798"/>
                <a:gd name="connsiteY28" fmla="*/ 1451175 h 2136675"/>
                <a:gd name="connsiteX29" fmla="*/ 1563026 w 2536798"/>
                <a:gd name="connsiteY29" fmla="*/ 1573443 h 2136675"/>
                <a:gd name="connsiteX30" fmla="*/ 1215353 w 2536798"/>
                <a:gd name="connsiteY30" fmla="*/ 2136675 h 213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536798" h="2136675">
                  <a:moveTo>
                    <a:pt x="1215353" y="2136675"/>
                  </a:moveTo>
                  <a:cubicBezTo>
                    <a:pt x="1224370" y="2114627"/>
                    <a:pt x="1227376" y="2084561"/>
                    <a:pt x="1220363" y="2045476"/>
                  </a:cubicBezTo>
                  <a:cubicBezTo>
                    <a:pt x="1219361" y="2040465"/>
                    <a:pt x="1218359" y="2035454"/>
                    <a:pt x="1217357" y="2030443"/>
                  </a:cubicBezTo>
                  <a:cubicBezTo>
                    <a:pt x="1217357" y="2029441"/>
                    <a:pt x="1216355" y="2027436"/>
                    <a:pt x="1216355" y="2025432"/>
                  </a:cubicBezTo>
                  <a:cubicBezTo>
                    <a:pt x="1215353" y="2021423"/>
                    <a:pt x="1214351" y="2016412"/>
                    <a:pt x="1213349" y="2011401"/>
                  </a:cubicBezTo>
                  <a:cubicBezTo>
                    <a:pt x="1211345" y="2006390"/>
                    <a:pt x="1210343" y="2000377"/>
                    <a:pt x="1209341" y="1995366"/>
                  </a:cubicBezTo>
                  <a:cubicBezTo>
                    <a:pt x="1207337" y="1989353"/>
                    <a:pt x="1205333" y="1983340"/>
                    <a:pt x="1204332" y="1977327"/>
                  </a:cubicBezTo>
                  <a:cubicBezTo>
                    <a:pt x="1203330" y="1975322"/>
                    <a:pt x="1202328" y="1972316"/>
                    <a:pt x="1201326" y="1969309"/>
                  </a:cubicBezTo>
                  <a:cubicBezTo>
                    <a:pt x="1199322" y="1962294"/>
                    <a:pt x="1196316" y="1954276"/>
                    <a:pt x="1194312" y="1947261"/>
                  </a:cubicBezTo>
                  <a:cubicBezTo>
                    <a:pt x="1193310" y="1945256"/>
                    <a:pt x="1193310" y="1944254"/>
                    <a:pt x="1192308" y="1942250"/>
                  </a:cubicBezTo>
                  <a:cubicBezTo>
                    <a:pt x="1191306" y="1941248"/>
                    <a:pt x="1191306" y="1939243"/>
                    <a:pt x="1190304" y="1937239"/>
                  </a:cubicBezTo>
                  <a:cubicBezTo>
                    <a:pt x="1189302" y="1935234"/>
                    <a:pt x="1189302" y="1933230"/>
                    <a:pt x="1188300" y="1931226"/>
                  </a:cubicBezTo>
                  <a:cubicBezTo>
                    <a:pt x="1187299" y="1929221"/>
                    <a:pt x="1186297" y="1926215"/>
                    <a:pt x="1185295" y="1924210"/>
                  </a:cubicBezTo>
                  <a:cubicBezTo>
                    <a:pt x="1180285" y="1912184"/>
                    <a:pt x="1175275" y="1900158"/>
                    <a:pt x="1170266" y="1889134"/>
                  </a:cubicBezTo>
                  <a:cubicBezTo>
                    <a:pt x="1169264" y="1887129"/>
                    <a:pt x="1168262" y="1885125"/>
                    <a:pt x="1167260" y="1882118"/>
                  </a:cubicBezTo>
                  <a:cubicBezTo>
                    <a:pt x="1153233" y="1853055"/>
                    <a:pt x="1138204" y="1822989"/>
                    <a:pt x="1120169" y="1791921"/>
                  </a:cubicBezTo>
                  <a:cubicBezTo>
                    <a:pt x="1083097" y="1728783"/>
                    <a:pt x="1037008" y="1660634"/>
                    <a:pt x="982903" y="1577452"/>
                  </a:cubicBezTo>
                  <a:cubicBezTo>
                    <a:pt x="961862" y="1545381"/>
                    <a:pt x="939820" y="1511307"/>
                    <a:pt x="916775" y="1474226"/>
                  </a:cubicBezTo>
                  <a:cubicBezTo>
                    <a:pt x="752456" y="1212653"/>
                    <a:pt x="0" y="0"/>
                    <a:pt x="0" y="0"/>
                  </a:cubicBezTo>
                  <a:cubicBezTo>
                    <a:pt x="785521" y="0"/>
                    <a:pt x="883711" y="0"/>
                    <a:pt x="895984" y="0"/>
                  </a:cubicBezTo>
                  <a:lnTo>
                    <a:pt x="897734" y="0"/>
                  </a:lnTo>
                  <a:lnTo>
                    <a:pt x="897738" y="0"/>
                  </a:lnTo>
                  <a:lnTo>
                    <a:pt x="1046645" y="0"/>
                  </a:lnTo>
                  <a:cubicBezTo>
                    <a:pt x="2536798" y="0"/>
                    <a:pt x="2536798" y="0"/>
                    <a:pt x="2536798" y="0"/>
                  </a:cubicBezTo>
                  <a:cubicBezTo>
                    <a:pt x="1834485" y="1134485"/>
                    <a:pt x="1834485" y="1134485"/>
                    <a:pt x="1834485" y="1134485"/>
                  </a:cubicBezTo>
                  <a:cubicBezTo>
                    <a:pt x="1739057" y="1290075"/>
                    <a:pt x="1715200" y="1328973"/>
                    <a:pt x="1709235" y="1338698"/>
                  </a:cubicBezTo>
                  <a:lnTo>
                    <a:pt x="1707281" y="1341885"/>
                  </a:lnTo>
                  <a:lnTo>
                    <a:pt x="1707305" y="1341936"/>
                  </a:lnTo>
                  <a:cubicBezTo>
                    <a:pt x="1639173" y="1451175"/>
                    <a:pt x="1639173" y="1451175"/>
                    <a:pt x="1639173" y="1451175"/>
                  </a:cubicBezTo>
                  <a:cubicBezTo>
                    <a:pt x="1563026" y="1573443"/>
                    <a:pt x="1563026" y="1573443"/>
                    <a:pt x="1563026" y="1573443"/>
                  </a:cubicBezTo>
                  <a:cubicBezTo>
                    <a:pt x="1215353" y="2136675"/>
                    <a:pt x="1215353" y="2136675"/>
                    <a:pt x="1215353" y="2136675"/>
                  </a:cubicBezTo>
                  <a:close/>
                </a:path>
              </a:pathLst>
            </a:custGeom>
            <a:solidFill>
              <a:srgbClr val="2674BA"/>
            </a:solidFill>
            <a:ln w="14288" cap="flat">
              <a:noFill/>
              <a:prstDash val="solid"/>
              <a:miter lim="800000"/>
              <a:headEnd/>
              <a:tailEnd/>
            </a:ln>
            <a:effectLst>
              <a:outerShdw blurRad="50800" dist="38100" algn="l" rotWithShape="0">
                <a:prstClr val="black">
                  <a:alpha val="2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121" name="Freeform 196">
              <a:extLst>
                <a:ext uri="{FF2B5EF4-FFF2-40B4-BE49-F238E27FC236}">
                  <a16:creationId xmlns:a16="http://schemas.microsoft.com/office/drawing/2014/main" id="{4D4BEAA0-564D-4345-B3B1-3D132DB0FF78}"/>
                </a:ext>
              </a:extLst>
            </p:cNvPr>
            <p:cNvSpPr>
              <a:spLocks/>
            </p:cNvSpPr>
            <p:nvPr/>
          </p:nvSpPr>
          <p:spPr bwMode="auto">
            <a:xfrm flipH="1" flipV="1">
              <a:off x="910878" y="2900428"/>
              <a:ext cx="3735955" cy="3194004"/>
            </a:xfrm>
            <a:custGeom>
              <a:avLst/>
              <a:gdLst>
                <a:gd name="connsiteX0" fmla="*/ 1309303 w 1756049"/>
                <a:gd name="connsiteY0" fmla="*/ 716322 h 1501310"/>
                <a:gd name="connsiteX1" fmla="*/ 884594 w 1756049"/>
                <a:gd name="connsiteY1" fmla="*/ 0 h 1501310"/>
                <a:gd name="connsiteX2" fmla="*/ 1756049 w 1756049"/>
                <a:gd name="connsiteY2" fmla="*/ 0 h 1501310"/>
                <a:gd name="connsiteX3" fmla="*/ 1309303 w 1756049"/>
                <a:gd name="connsiteY3" fmla="*/ 716322 h 1501310"/>
                <a:gd name="connsiteX4" fmla="*/ 820442 w 1756049"/>
                <a:gd name="connsiteY4" fmla="*/ 1501310 h 1501310"/>
                <a:gd name="connsiteX5" fmla="*/ 809422 w 1756049"/>
                <a:gd name="connsiteY5" fmla="*/ 1341959 h 1501310"/>
                <a:gd name="connsiteX6" fmla="*/ 756329 w 1756049"/>
                <a:gd name="connsiteY6" fmla="*/ 1231716 h 1501310"/>
                <a:gd name="connsiteX7" fmla="*/ 0 w 1756049"/>
                <a:gd name="connsiteY7" fmla="*/ 0 h 1501310"/>
                <a:gd name="connsiteX8" fmla="*/ 884554 w 1756049"/>
                <a:gd name="connsiteY8" fmla="*/ 0 h 1501310"/>
                <a:gd name="connsiteX9" fmla="*/ 1309301 w 1756049"/>
                <a:gd name="connsiteY9" fmla="*/ 716580 h 1501310"/>
                <a:gd name="connsiteX10" fmla="*/ 1276243 w 1756049"/>
                <a:gd name="connsiteY10" fmla="*/ 770699 h 1501310"/>
                <a:gd name="connsiteX11" fmla="*/ 1258211 w 1756049"/>
                <a:gd name="connsiteY11" fmla="*/ 799763 h 1501310"/>
                <a:gd name="connsiteX12" fmla="*/ 1164046 w 1756049"/>
                <a:gd name="connsiteY12" fmla="*/ 951097 h 1501310"/>
                <a:gd name="connsiteX13" fmla="*/ 820442 w 1756049"/>
                <a:gd name="connsiteY13" fmla="*/ 1501310 h 150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6049" h="1501310">
                  <a:moveTo>
                    <a:pt x="1309303" y="716322"/>
                  </a:moveTo>
                  <a:cubicBezTo>
                    <a:pt x="1274245" y="612130"/>
                    <a:pt x="1178084" y="473875"/>
                    <a:pt x="884594" y="0"/>
                  </a:cubicBezTo>
                  <a:cubicBezTo>
                    <a:pt x="1756049" y="0"/>
                    <a:pt x="1756049" y="0"/>
                    <a:pt x="1756049" y="0"/>
                  </a:cubicBezTo>
                  <a:cubicBezTo>
                    <a:pt x="1309303" y="716322"/>
                    <a:pt x="1309303" y="716322"/>
                    <a:pt x="1309303" y="716322"/>
                  </a:cubicBezTo>
                  <a:close/>
                  <a:moveTo>
                    <a:pt x="820442" y="1501310"/>
                  </a:moveTo>
                  <a:cubicBezTo>
                    <a:pt x="833465" y="1445186"/>
                    <a:pt x="827454" y="1395076"/>
                    <a:pt x="809422" y="1341959"/>
                  </a:cubicBezTo>
                  <a:cubicBezTo>
                    <a:pt x="796399" y="1306882"/>
                    <a:pt x="778368" y="1270802"/>
                    <a:pt x="756329" y="1231716"/>
                  </a:cubicBezTo>
                  <a:cubicBezTo>
                    <a:pt x="701232" y="1134501"/>
                    <a:pt x="47082" y="76168"/>
                    <a:pt x="0" y="0"/>
                  </a:cubicBezTo>
                  <a:cubicBezTo>
                    <a:pt x="884554" y="0"/>
                    <a:pt x="884554" y="0"/>
                    <a:pt x="884554" y="0"/>
                  </a:cubicBezTo>
                  <a:cubicBezTo>
                    <a:pt x="1178071" y="474045"/>
                    <a:pt x="1274240" y="612350"/>
                    <a:pt x="1309301" y="716580"/>
                  </a:cubicBezTo>
                  <a:cubicBezTo>
                    <a:pt x="1276243" y="770699"/>
                    <a:pt x="1276243" y="770699"/>
                    <a:pt x="1276243" y="770699"/>
                  </a:cubicBezTo>
                  <a:cubicBezTo>
                    <a:pt x="1258211" y="799763"/>
                    <a:pt x="1258211" y="799763"/>
                    <a:pt x="1258211" y="799763"/>
                  </a:cubicBezTo>
                  <a:cubicBezTo>
                    <a:pt x="1164046" y="951097"/>
                    <a:pt x="1164046" y="951097"/>
                    <a:pt x="1164046" y="951097"/>
                  </a:cubicBezTo>
                  <a:cubicBezTo>
                    <a:pt x="820442" y="1501310"/>
                    <a:pt x="820442" y="1501310"/>
                    <a:pt x="820442" y="1501310"/>
                  </a:cubicBezTo>
                  <a:close/>
                </a:path>
              </a:pathLst>
            </a:custGeom>
            <a:solidFill>
              <a:srgbClr val="7F2988"/>
            </a:solidFill>
            <a:ln w="14288" cap="flat">
              <a:noFill/>
              <a:prstDash val="solid"/>
              <a:miter lim="800000"/>
              <a:headEnd/>
              <a:tailEnd/>
            </a:ln>
            <a:effectLst>
              <a:outerShdw blurRad="50800" dist="38100" algn="l" rotWithShape="0">
                <a:prstClr val="black">
                  <a:alpha val="2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122" name="Freeform 19">
              <a:extLst>
                <a:ext uri="{FF2B5EF4-FFF2-40B4-BE49-F238E27FC236}">
                  <a16:creationId xmlns:a16="http://schemas.microsoft.com/office/drawing/2014/main" id="{FEF6FAB5-0AFD-4D04-B669-454D8009450C}"/>
                </a:ext>
              </a:extLst>
            </p:cNvPr>
            <p:cNvSpPr>
              <a:spLocks/>
            </p:cNvSpPr>
            <p:nvPr/>
          </p:nvSpPr>
          <p:spPr bwMode="auto">
            <a:xfrm flipH="1" flipV="1">
              <a:off x="667405" y="4235923"/>
              <a:ext cx="2097474" cy="1858509"/>
            </a:xfrm>
            <a:custGeom>
              <a:avLst/>
              <a:gdLst>
                <a:gd name="T0" fmla="*/ 0 w 984"/>
                <a:gd name="T1" fmla="*/ 0 h 872"/>
                <a:gd name="T2" fmla="*/ 984 w 984"/>
                <a:gd name="T3" fmla="*/ 0 h 872"/>
                <a:gd name="T4" fmla="*/ 707 w 984"/>
                <a:gd name="T5" fmla="*/ 445 h 872"/>
                <a:gd name="T6" fmla="*/ 442 w 984"/>
                <a:gd name="T7" fmla="*/ 872 h 872"/>
                <a:gd name="T8" fmla="*/ 444 w 984"/>
                <a:gd name="T9" fmla="*/ 830 h 872"/>
                <a:gd name="T10" fmla="*/ 424 w 984"/>
                <a:gd name="T11" fmla="*/ 715 h 872"/>
                <a:gd name="T12" fmla="*/ 0 w 984"/>
                <a:gd name="T13" fmla="*/ 0 h 872"/>
              </a:gdLst>
              <a:ahLst/>
              <a:cxnLst>
                <a:cxn ang="0">
                  <a:pos x="T0" y="T1"/>
                </a:cxn>
                <a:cxn ang="0">
                  <a:pos x="T2" y="T3"/>
                </a:cxn>
                <a:cxn ang="0">
                  <a:pos x="T4" y="T5"/>
                </a:cxn>
                <a:cxn ang="0">
                  <a:pos x="T6" y="T7"/>
                </a:cxn>
                <a:cxn ang="0">
                  <a:pos x="T8" y="T9"/>
                </a:cxn>
                <a:cxn ang="0">
                  <a:pos x="T10" y="T11"/>
                </a:cxn>
                <a:cxn ang="0">
                  <a:pos x="T12" y="T13"/>
                </a:cxn>
              </a:cxnLst>
              <a:rect l="0" t="0" r="r" b="b"/>
              <a:pathLst>
                <a:path w="984" h="872">
                  <a:moveTo>
                    <a:pt x="0" y="0"/>
                  </a:moveTo>
                  <a:cubicBezTo>
                    <a:pt x="984" y="0"/>
                    <a:pt x="984" y="0"/>
                    <a:pt x="984" y="0"/>
                  </a:cubicBezTo>
                  <a:cubicBezTo>
                    <a:pt x="707" y="445"/>
                    <a:pt x="707" y="445"/>
                    <a:pt x="707" y="445"/>
                  </a:cubicBezTo>
                  <a:cubicBezTo>
                    <a:pt x="442" y="872"/>
                    <a:pt x="442" y="872"/>
                    <a:pt x="442" y="872"/>
                  </a:cubicBezTo>
                  <a:cubicBezTo>
                    <a:pt x="444" y="860"/>
                    <a:pt x="445" y="846"/>
                    <a:pt x="444" y="830"/>
                  </a:cubicBezTo>
                  <a:cubicBezTo>
                    <a:pt x="441" y="787"/>
                    <a:pt x="437" y="753"/>
                    <a:pt x="424" y="715"/>
                  </a:cubicBezTo>
                  <a:cubicBezTo>
                    <a:pt x="389" y="611"/>
                    <a:pt x="293" y="473"/>
                    <a:pt x="0" y="0"/>
                  </a:cubicBezTo>
                  <a:close/>
                </a:path>
              </a:pathLst>
            </a:custGeom>
            <a:solidFill>
              <a:srgbClr val="41B6E5"/>
            </a:solidFill>
            <a:ln w="14288" cap="flat">
              <a:noFill/>
              <a:prstDash val="solid"/>
              <a:miter lim="800000"/>
              <a:headEnd/>
              <a:tailEnd/>
            </a:ln>
            <a:effectLst>
              <a:outerShdw blurRad="50800" dist="38100" algn="l" rotWithShape="0">
                <a:prstClr val="black">
                  <a:alpha val="2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128" name="TextBox 127">
              <a:extLst>
                <a:ext uri="{FF2B5EF4-FFF2-40B4-BE49-F238E27FC236}">
                  <a16:creationId xmlns:a16="http://schemas.microsoft.com/office/drawing/2014/main" id="{A7BE611A-6CD2-4590-A370-B44E31011E66}"/>
                </a:ext>
              </a:extLst>
            </p:cNvPr>
            <p:cNvSpPr txBox="1"/>
            <p:nvPr/>
          </p:nvSpPr>
          <p:spPr>
            <a:xfrm>
              <a:off x="5888088" y="4459286"/>
              <a:ext cx="1566075" cy="622477"/>
            </a:xfrm>
            <a:prstGeom prst="rect">
              <a:avLst/>
            </a:prstGeom>
            <a:no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Open Sans Light"/>
                  <a:ea typeface="+mn-ea"/>
                  <a:cs typeface="+mn-cs"/>
                </a:rPr>
                <a:t>Review &amp; Sign Off</a:t>
              </a:r>
            </a:p>
          </p:txBody>
        </p:sp>
        <p:sp>
          <p:nvSpPr>
            <p:cNvPr id="129" name="TextBox 128">
              <a:extLst>
                <a:ext uri="{FF2B5EF4-FFF2-40B4-BE49-F238E27FC236}">
                  <a16:creationId xmlns:a16="http://schemas.microsoft.com/office/drawing/2014/main" id="{1A1FA27D-41E5-4496-BFD6-BE91F6A221D7}"/>
                </a:ext>
              </a:extLst>
            </p:cNvPr>
            <p:cNvSpPr txBox="1"/>
            <p:nvPr/>
          </p:nvSpPr>
          <p:spPr>
            <a:xfrm>
              <a:off x="5155598" y="3095073"/>
              <a:ext cx="2016194" cy="622477"/>
            </a:xfrm>
            <a:prstGeom prst="rect">
              <a:avLst/>
            </a:prstGeom>
            <a:no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Open Sans Light"/>
                </a:rPr>
                <a:t>Add &amp; Refine Information</a:t>
              </a:r>
              <a:endParaRPr kumimoji="0" lang="en-US" sz="20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30" name="TextBox 129">
              <a:extLst>
                <a:ext uri="{FF2B5EF4-FFF2-40B4-BE49-F238E27FC236}">
                  <a16:creationId xmlns:a16="http://schemas.microsoft.com/office/drawing/2014/main" id="{C421368E-A592-4ADE-8105-FE00D66E4C1E}"/>
                </a:ext>
              </a:extLst>
            </p:cNvPr>
            <p:cNvSpPr txBox="1"/>
            <p:nvPr/>
          </p:nvSpPr>
          <p:spPr>
            <a:xfrm>
              <a:off x="4399081" y="1736040"/>
              <a:ext cx="1882230" cy="622477"/>
            </a:xfrm>
            <a:prstGeom prst="rect">
              <a:avLst/>
            </a:prstGeom>
            <a:no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Open Sans Light"/>
                  <a:ea typeface="+mn-ea"/>
                  <a:cs typeface="+mn-cs"/>
                </a:rPr>
                <a:t>Maintain a Working Draft</a:t>
              </a:r>
            </a:p>
          </p:txBody>
        </p:sp>
        <p:sp>
          <p:nvSpPr>
            <p:cNvPr id="132" name="Oval 131">
              <a:extLst>
                <a:ext uri="{FF2B5EF4-FFF2-40B4-BE49-F238E27FC236}">
                  <a16:creationId xmlns:a16="http://schemas.microsoft.com/office/drawing/2014/main" id="{E9599951-8D6E-4B8A-A62C-653915445A5E}"/>
                </a:ext>
              </a:extLst>
            </p:cNvPr>
            <p:cNvSpPr>
              <a:spLocks noChangeAspect="1"/>
            </p:cNvSpPr>
            <p:nvPr/>
          </p:nvSpPr>
          <p:spPr>
            <a:xfrm>
              <a:off x="2622319" y="4397115"/>
              <a:ext cx="822859" cy="822859"/>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33" name="Oval 132">
              <a:extLst>
                <a:ext uri="{FF2B5EF4-FFF2-40B4-BE49-F238E27FC236}">
                  <a16:creationId xmlns:a16="http://schemas.microsoft.com/office/drawing/2014/main" id="{F42752CB-30D6-4545-B20F-EC87A3136D25}"/>
                </a:ext>
              </a:extLst>
            </p:cNvPr>
            <p:cNvSpPr>
              <a:spLocks noChangeAspect="1"/>
            </p:cNvSpPr>
            <p:nvPr/>
          </p:nvSpPr>
          <p:spPr>
            <a:xfrm>
              <a:off x="1303914" y="5141162"/>
              <a:ext cx="822859" cy="822859"/>
            </a:xfrm>
            <a:prstGeom prst="ellipse">
              <a:avLst/>
            </a:prstGeom>
            <a:solidFill>
              <a:schemeClr val="bg1"/>
            </a:solidFill>
            <a:ln>
              <a:solidFill>
                <a:srgbClr val="2674B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grpSp>
          <p:nvGrpSpPr>
            <p:cNvPr id="134" name="Group 133">
              <a:extLst>
                <a:ext uri="{FF2B5EF4-FFF2-40B4-BE49-F238E27FC236}">
                  <a16:creationId xmlns:a16="http://schemas.microsoft.com/office/drawing/2014/main" id="{9AB74340-5265-4310-BA2C-A0F0E4868F2D}"/>
                </a:ext>
              </a:extLst>
            </p:cNvPr>
            <p:cNvGrpSpPr>
              <a:grpSpLocks noChangeAspect="1"/>
            </p:cNvGrpSpPr>
            <p:nvPr/>
          </p:nvGrpSpPr>
          <p:grpSpPr>
            <a:xfrm>
              <a:off x="1508927" y="4348113"/>
              <a:ext cx="3000580" cy="1413257"/>
              <a:chOff x="5787000" y="2119421"/>
              <a:chExt cx="2079089" cy="979229"/>
            </a:xfrm>
            <a:solidFill>
              <a:schemeClr val="accent3"/>
            </a:solidFill>
          </p:grpSpPr>
          <p:sp>
            <p:nvSpPr>
              <p:cNvPr id="146" name="Freeform 51">
                <a:extLst>
                  <a:ext uri="{FF2B5EF4-FFF2-40B4-BE49-F238E27FC236}">
                    <a16:creationId xmlns:a16="http://schemas.microsoft.com/office/drawing/2014/main" id="{4392E26E-4608-4EE3-9218-F717CB2AA755}"/>
                  </a:ext>
                </a:extLst>
              </p:cNvPr>
              <p:cNvSpPr>
                <a:spLocks/>
              </p:cNvSpPr>
              <p:nvPr/>
            </p:nvSpPr>
            <p:spPr bwMode="auto">
              <a:xfrm>
                <a:off x="5787000" y="2773212"/>
                <a:ext cx="311149" cy="325438"/>
              </a:xfrm>
              <a:custGeom>
                <a:avLst/>
                <a:gdLst>
                  <a:gd name="T0" fmla="*/ 78 w 80"/>
                  <a:gd name="T1" fmla="*/ 84 h 84"/>
                  <a:gd name="T2" fmla="*/ 2 w 80"/>
                  <a:gd name="T3" fmla="*/ 84 h 84"/>
                  <a:gd name="T4" fmla="*/ 0 w 80"/>
                  <a:gd name="T5" fmla="*/ 82 h 84"/>
                  <a:gd name="T6" fmla="*/ 0 w 80"/>
                  <a:gd name="T7" fmla="*/ 2 h 84"/>
                  <a:gd name="T8" fmla="*/ 2 w 80"/>
                  <a:gd name="T9" fmla="*/ 0 h 84"/>
                  <a:gd name="T10" fmla="*/ 24 w 80"/>
                  <a:gd name="T11" fmla="*/ 0 h 84"/>
                  <a:gd name="T12" fmla="*/ 26 w 80"/>
                  <a:gd name="T13" fmla="*/ 2 h 84"/>
                  <a:gd name="T14" fmla="*/ 24 w 80"/>
                  <a:gd name="T15" fmla="*/ 4 h 84"/>
                  <a:gd name="T16" fmla="*/ 4 w 80"/>
                  <a:gd name="T17" fmla="*/ 4 h 84"/>
                  <a:gd name="T18" fmla="*/ 4 w 80"/>
                  <a:gd name="T19" fmla="*/ 80 h 84"/>
                  <a:gd name="T20" fmla="*/ 76 w 80"/>
                  <a:gd name="T21" fmla="*/ 80 h 84"/>
                  <a:gd name="T22" fmla="*/ 76 w 80"/>
                  <a:gd name="T23" fmla="*/ 4 h 84"/>
                  <a:gd name="T24" fmla="*/ 56 w 80"/>
                  <a:gd name="T25" fmla="*/ 4 h 84"/>
                  <a:gd name="T26" fmla="*/ 54 w 80"/>
                  <a:gd name="T27" fmla="*/ 2 h 84"/>
                  <a:gd name="T28" fmla="*/ 56 w 80"/>
                  <a:gd name="T29" fmla="*/ 0 h 84"/>
                  <a:gd name="T30" fmla="*/ 78 w 80"/>
                  <a:gd name="T31" fmla="*/ 0 h 84"/>
                  <a:gd name="T32" fmla="*/ 80 w 80"/>
                  <a:gd name="T33" fmla="*/ 2 h 84"/>
                  <a:gd name="T34" fmla="*/ 80 w 80"/>
                  <a:gd name="T35" fmla="*/ 82 h 84"/>
                  <a:gd name="T36" fmla="*/ 78 w 80"/>
                  <a:gd name="T3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84">
                    <a:moveTo>
                      <a:pt x="78" y="84"/>
                    </a:moveTo>
                    <a:cubicBezTo>
                      <a:pt x="2" y="84"/>
                      <a:pt x="2" y="84"/>
                      <a:pt x="2" y="84"/>
                    </a:cubicBezTo>
                    <a:cubicBezTo>
                      <a:pt x="1" y="84"/>
                      <a:pt x="0" y="83"/>
                      <a:pt x="0" y="82"/>
                    </a:cubicBezTo>
                    <a:cubicBezTo>
                      <a:pt x="0" y="2"/>
                      <a:pt x="0" y="2"/>
                      <a:pt x="0" y="2"/>
                    </a:cubicBezTo>
                    <a:cubicBezTo>
                      <a:pt x="0" y="1"/>
                      <a:pt x="1" y="0"/>
                      <a:pt x="2" y="0"/>
                    </a:cubicBezTo>
                    <a:cubicBezTo>
                      <a:pt x="24" y="0"/>
                      <a:pt x="24" y="0"/>
                      <a:pt x="24" y="0"/>
                    </a:cubicBezTo>
                    <a:cubicBezTo>
                      <a:pt x="25" y="0"/>
                      <a:pt x="26" y="1"/>
                      <a:pt x="26" y="2"/>
                    </a:cubicBezTo>
                    <a:cubicBezTo>
                      <a:pt x="26" y="3"/>
                      <a:pt x="25" y="4"/>
                      <a:pt x="24" y="4"/>
                    </a:cubicBezTo>
                    <a:cubicBezTo>
                      <a:pt x="4" y="4"/>
                      <a:pt x="4" y="4"/>
                      <a:pt x="4" y="4"/>
                    </a:cubicBezTo>
                    <a:cubicBezTo>
                      <a:pt x="4" y="80"/>
                      <a:pt x="4" y="80"/>
                      <a:pt x="4" y="80"/>
                    </a:cubicBezTo>
                    <a:cubicBezTo>
                      <a:pt x="76" y="80"/>
                      <a:pt x="76" y="80"/>
                      <a:pt x="76" y="80"/>
                    </a:cubicBezTo>
                    <a:cubicBezTo>
                      <a:pt x="76" y="4"/>
                      <a:pt x="76" y="4"/>
                      <a:pt x="76" y="4"/>
                    </a:cubicBezTo>
                    <a:cubicBezTo>
                      <a:pt x="56" y="4"/>
                      <a:pt x="56" y="4"/>
                      <a:pt x="56" y="4"/>
                    </a:cubicBezTo>
                    <a:cubicBezTo>
                      <a:pt x="55" y="4"/>
                      <a:pt x="54" y="3"/>
                      <a:pt x="54" y="2"/>
                    </a:cubicBezTo>
                    <a:cubicBezTo>
                      <a:pt x="54" y="1"/>
                      <a:pt x="55" y="0"/>
                      <a:pt x="56" y="0"/>
                    </a:cubicBezTo>
                    <a:cubicBezTo>
                      <a:pt x="78" y="0"/>
                      <a:pt x="78" y="0"/>
                      <a:pt x="78" y="0"/>
                    </a:cubicBezTo>
                    <a:cubicBezTo>
                      <a:pt x="79" y="0"/>
                      <a:pt x="80" y="1"/>
                      <a:pt x="80" y="2"/>
                    </a:cubicBezTo>
                    <a:cubicBezTo>
                      <a:pt x="80" y="82"/>
                      <a:pt x="80" y="82"/>
                      <a:pt x="80" y="82"/>
                    </a:cubicBezTo>
                    <a:cubicBezTo>
                      <a:pt x="80" y="83"/>
                      <a:pt x="79" y="84"/>
                      <a:pt x="78" y="84"/>
                    </a:cubicBezTo>
                    <a:close/>
                  </a:path>
                </a:pathLst>
              </a:custGeom>
              <a:solidFill>
                <a:srgbClr val="2674BA"/>
              </a:solidFill>
              <a:ln w="9525">
                <a:solidFill>
                  <a:srgbClr val="41B6E5"/>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147" name="Freeform 52">
                <a:extLst>
                  <a:ext uri="{FF2B5EF4-FFF2-40B4-BE49-F238E27FC236}">
                    <a16:creationId xmlns:a16="http://schemas.microsoft.com/office/drawing/2014/main" id="{57FF9E17-D29F-475C-A626-23B53967B00F}"/>
                  </a:ext>
                </a:extLst>
              </p:cNvPr>
              <p:cNvSpPr>
                <a:spLocks noEditPoints="1"/>
              </p:cNvSpPr>
              <p:nvPr/>
            </p:nvSpPr>
            <p:spPr bwMode="auto">
              <a:xfrm>
                <a:off x="5871137" y="2727174"/>
                <a:ext cx="141287" cy="107950"/>
              </a:xfrm>
              <a:custGeom>
                <a:avLst/>
                <a:gdLst>
                  <a:gd name="T0" fmla="*/ 34 w 36"/>
                  <a:gd name="T1" fmla="*/ 28 h 28"/>
                  <a:gd name="T2" fmla="*/ 2 w 36"/>
                  <a:gd name="T3" fmla="*/ 28 h 28"/>
                  <a:gd name="T4" fmla="*/ 0 w 36"/>
                  <a:gd name="T5" fmla="*/ 26 h 28"/>
                  <a:gd name="T6" fmla="*/ 0 w 36"/>
                  <a:gd name="T7" fmla="*/ 10 h 28"/>
                  <a:gd name="T8" fmla="*/ 2 w 36"/>
                  <a:gd name="T9" fmla="*/ 8 h 28"/>
                  <a:gd name="T10" fmla="*/ 8 w 36"/>
                  <a:gd name="T11" fmla="*/ 8 h 28"/>
                  <a:gd name="T12" fmla="*/ 18 w 36"/>
                  <a:gd name="T13" fmla="*/ 0 h 28"/>
                  <a:gd name="T14" fmla="*/ 28 w 36"/>
                  <a:gd name="T15" fmla="*/ 8 h 28"/>
                  <a:gd name="T16" fmla="*/ 34 w 36"/>
                  <a:gd name="T17" fmla="*/ 8 h 28"/>
                  <a:gd name="T18" fmla="*/ 36 w 36"/>
                  <a:gd name="T19" fmla="*/ 10 h 28"/>
                  <a:gd name="T20" fmla="*/ 36 w 36"/>
                  <a:gd name="T21" fmla="*/ 26 h 28"/>
                  <a:gd name="T22" fmla="*/ 34 w 36"/>
                  <a:gd name="T23" fmla="*/ 28 h 28"/>
                  <a:gd name="T24" fmla="*/ 4 w 36"/>
                  <a:gd name="T25" fmla="*/ 24 h 28"/>
                  <a:gd name="T26" fmla="*/ 32 w 36"/>
                  <a:gd name="T27" fmla="*/ 24 h 28"/>
                  <a:gd name="T28" fmla="*/ 32 w 36"/>
                  <a:gd name="T29" fmla="*/ 12 h 28"/>
                  <a:gd name="T30" fmla="*/ 26 w 36"/>
                  <a:gd name="T31" fmla="*/ 12 h 28"/>
                  <a:gd name="T32" fmla="*/ 24 w 36"/>
                  <a:gd name="T33" fmla="*/ 10 h 28"/>
                  <a:gd name="T34" fmla="*/ 18 w 36"/>
                  <a:gd name="T35" fmla="*/ 4 h 28"/>
                  <a:gd name="T36" fmla="*/ 12 w 36"/>
                  <a:gd name="T37" fmla="*/ 10 h 28"/>
                  <a:gd name="T38" fmla="*/ 10 w 36"/>
                  <a:gd name="T39" fmla="*/ 12 h 28"/>
                  <a:gd name="T40" fmla="*/ 4 w 36"/>
                  <a:gd name="T41" fmla="*/ 12 h 28"/>
                  <a:gd name="T42" fmla="*/ 4 w 36"/>
                  <a:gd name="T43"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8">
                    <a:moveTo>
                      <a:pt x="34" y="28"/>
                    </a:moveTo>
                    <a:cubicBezTo>
                      <a:pt x="2" y="28"/>
                      <a:pt x="2" y="28"/>
                      <a:pt x="2" y="28"/>
                    </a:cubicBezTo>
                    <a:cubicBezTo>
                      <a:pt x="1" y="28"/>
                      <a:pt x="0" y="27"/>
                      <a:pt x="0" y="26"/>
                    </a:cubicBezTo>
                    <a:cubicBezTo>
                      <a:pt x="0" y="10"/>
                      <a:pt x="0" y="10"/>
                      <a:pt x="0" y="10"/>
                    </a:cubicBezTo>
                    <a:cubicBezTo>
                      <a:pt x="0" y="9"/>
                      <a:pt x="1" y="8"/>
                      <a:pt x="2" y="8"/>
                    </a:cubicBezTo>
                    <a:cubicBezTo>
                      <a:pt x="8" y="8"/>
                      <a:pt x="8" y="8"/>
                      <a:pt x="8" y="8"/>
                    </a:cubicBezTo>
                    <a:cubicBezTo>
                      <a:pt x="9" y="3"/>
                      <a:pt x="13" y="0"/>
                      <a:pt x="18" y="0"/>
                    </a:cubicBezTo>
                    <a:cubicBezTo>
                      <a:pt x="23" y="0"/>
                      <a:pt x="27" y="3"/>
                      <a:pt x="28" y="8"/>
                    </a:cubicBezTo>
                    <a:cubicBezTo>
                      <a:pt x="34" y="8"/>
                      <a:pt x="34" y="8"/>
                      <a:pt x="34" y="8"/>
                    </a:cubicBezTo>
                    <a:cubicBezTo>
                      <a:pt x="35" y="8"/>
                      <a:pt x="36" y="9"/>
                      <a:pt x="36" y="10"/>
                    </a:cubicBezTo>
                    <a:cubicBezTo>
                      <a:pt x="36" y="26"/>
                      <a:pt x="36" y="26"/>
                      <a:pt x="36" y="26"/>
                    </a:cubicBezTo>
                    <a:cubicBezTo>
                      <a:pt x="36" y="27"/>
                      <a:pt x="35" y="28"/>
                      <a:pt x="34" y="28"/>
                    </a:cubicBezTo>
                    <a:close/>
                    <a:moveTo>
                      <a:pt x="4" y="24"/>
                    </a:moveTo>
                    <a:cubicBezTo>
                      <a:pt x="32" y="24"/>
                      <a:pt x="32" y="24"/>
                      <a:pt x="32" y="24"/>
                    </a:cubicBezTo>
                    <a:cubicBezTo>
                      <a:pt x="32" y="12"/>
                      <a:pt x="32" y="12"/>
                      <a:pt x="32" y="12"/>
                    </a:cubicBezTo>
                    <a:cubicBezTo>
                      <a:pt x="26" y="12"/>
                      <a:pt x="26" y="12"/>
                      <a:pt x="26" y="12"/>
                    </a:cubicBezTo>
                    <a:cubicBezTo>
                      <a:pt x="25" y="12"/>
                      <a:pt x="24" y="11"/>
                      <a:pt x="24" y="10"/>
                    </a:cubicBezTo>
                    <a:cubicBezTo>
                      <a:pt x="24" y="7"/>
                      <a:pt x="21" y="4"/>
                      <a:pt x="18" y="4"/>
                    </a:cubicBezTo>
                    <a:cubicBezTo>
                      <a:pt x="15" y="4"/>
                      <a:pt x="12" y="7"/>
                      <a:pt x="12" y="10"/>
                    </a:cubicBezTo>
                    <a:cubicBezTo>
                      <a:pt x="12" y="11"/>
                      <a:pt x="11" y="12"/>
                      <a:pt x="10" y="12"/>
                    </a:cubicBezTo>
                    <a:cubicBezTo>
                      <a:pt x="4" y="12"/>
                      <a:pt x="4" y="12"/>
                      <a:pt x="4" y="12"/>
                    </a:cubicBezTo>
                    <a:lnTo>
                      <a:pt x="4" y="24"/>
                    </a:lnTo>
                    <a:close/>
                  </a:path>
                </a:pathLst>
              </a:custGeom>
              <a:solidFill>
                <a:srgbClr val="2674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151" name="Freeform 53">
                <a:extLst>
                  <a:ext uri="{FF2B5EF4-FFF2-40B4-BE49-F238E27FC236}">
                    <a16:creationId xmlns:a16="http://schemas.microsoft.com/office/drawing/2014/main" id="{66838E3E-B2E9-4C5E-A1F1-8376FA528C40}"/>
                  </a:ext>
                </a:extLst>
              </p:cNvPr>
              <p:cNvSpPr>
                <a:spLocks/>
              </p:cNvSpPr>
              <p:nvPr/>
            </p:nvSpPr>
            <p:spPr bwMode="auto">
              <a:xfrm>
                <a:off x="5817624" y="2802786"/>
                <a:ext cx="249237" cy="263525"/>
              </a:xfrm>
              <a:custGeom>
                <a:avLst/>
                <a:gdLst>
                  <a:gd name="T0" fmla="*/ 48 w 64"/>
                  <a:gd name="T1" fmla="*/ 68 h 68"/>
                  <a:gd name="T2" fmla="*/ 48 w 64"/>
                  <a:gd name="T3" fmla="*/ 68 h 68"/>
                  <a:gd name="T4" fmla="*/ 2 w 64"/>
                  <a:gd name="T5" fmla="*/ 68 h 68"/>
                  <a:gd name="T6" fmla="*/ 0 w 64"/>
                  <a:gd name="T7" fmla="*/ 66 h 68"/>
                  <a:gd name="T8" fmla="*/ 0 w 64"/>
                  <a:gd name="T9" fmla="*/ 2 h 68"/>
                  <a:gd name="T10" fmla="*/ 2 w 64"/>
                  <a:gd name="T11" fmla="*/ 0 h 68"/>
                  <a:gd name="T12" fmla="*/ 16 w 64"/>
                  <a:gd name="T13" fmla="*/ 0 h 68"/>
                  <a:gd name="T14" fmla="*/ 18 w 64"/>
                  <a:gd name="T15" fmla="*/ 2 h 68"/>
                  <a:gd name="T16" fmla="*/ 16 w 64"/>
                  <a:gd name="T17" fmla="*/ 4 h 68"/>
                  <a:gd name="T18" fmla="*/ 4 w 64"/>
                  <a:gd name="T19" fmla="*/ 4 h 68"/>
                  <a:gd name="T20" fmla="*/ 4 w 64"/>
                  <a:gd name="T21" fmla="*/ 64 h 68"/>
                  <a:gd name="T22" fmla="*/ 47 w 64"/>
                  <a:gd name="T23" fmla="*/ 64 h 68"/>
                  <a:gd name="T24" fmla="*/ 60 w 64"/>
                  <a:gd name="T25" fmla="*/ 49 h 68"/>
                  <a:gd name="T26" fmla="*/ 60 w 64"/>
                  <a:gd name="T27" fmla="*/ 4 h 68"/>
                  <a:gd name="T28" fmla="*/ 48 w 64"/>
                  <a:gd name="T29" fmla="*/ 4 h 68"/>
                  <a:gd name="T30" fmla="*/ 46 w 64"/>
                  <a:gd name="T31" fmla="*/ 2 h 68"/>
                  <a:gd name="T32" fmla="*/ 48 w 64"/>
                  <a:gd name="T33" fmla="*/ 0 h 68"/>
                  <a:gd name="T34" fmla="*/ 62 w 64"/>
                  <a:gd name="T35" fmla="*/ 0 h 68"/>
                  <a:gd name="T36" fmla="*/ 64 w 64"/>
                  <a:gd name="T37" fmla="*/ 2 h 68"/>
                  <a:gd name="T38" fmla="*/ 64 w 64"/>
                  <a:gd name="T39" fmla="*/ 50 h 68"/>
                  <a:gd name="T40" fmla="*/ 64 w 64"/>
                  <a:gd name="T41" fmla="*/ 51 h 68"/>
                  <a:gd name="T42" fmla="*/ 50 w 64"/>
                  <a:gd name="T43" fmla="*/ 67 h 68"/>
                  <a:gd name="T44" fmla="*/ 48 w 64"/>
                  <a:gd name="T4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68">
                    <a:moveTo>
                      <a:pt x="48" y="68"/>
                    </a:moveTo>
                    <a:cubicBezTo>
                      <a:pt x="48" y="68"/>
                      <a:pt x="48" y="68"/>
                      <a:pt x="48" y="68"/>
                    </a:cubicBezTo>
                    <a:cubicBezTo>
                      <a:pt x="2" y="68"/>
                      <a:pt x="2" y="68"/>
                      <a:pt x="2" y="68"/>
                    </a:cubicBezTo>
                    <a:cubicBezTo>
                      <a:pt x="1" y="68"/>
                      <a:pt x="0" y="67"/>
                      <a:pt x="0" y="66"/>
                    </a:cubicBezTo>
                    <a:cubicBezTo>
                      <a:pt x="0" y="2"/>
                      <a:pt x="0" y="2"/>
                      <a:pt x="0" y="2"/>
                    </a:cubicBezTo>
                    <a:cubicBezTo>
                      <a:pt x="0" y="1"/>
                      <a:pt x="1" y="0"/>
                      <a:pt x="2" y="0"/>
                    </a:cubicBezTo>
                    <a:cubicBezTo>
                      <a:pt x="16" y="0"/>
                      <a:pt x="16" y="0"/>
                      <a:pt x="16" y="0"/>
                    </a:cubicBezTo>
                    <a:cubicBezTo>
                      <a:pt x="17" y="0"/>
                      <a:pt x="18" y="1"/>
                      <a:pt x="18" y="2"/>
                    </a:cubicBezTo>
                    <a:cubicBezTo>
                      <a:pt x="18" y="3"/>
                      <a:pt x="17" y="4"/>
                      <a:pt x="16" y="4"/>
                    </a:cubicBezTo>
                    <a:cubicBezTo>
                      <a:pt x="4" y="4"/>
                      <a:pt x="4" y="4"/>
                      <a:pt x="4" y="4"/>
                    </a:cubicBezTo>
                    <a:cubicBezTo>
                      <a:pt x="4" y="64"/>
                      <a:pt x="4" y="64"/>
                      <a:pt x="4" y="64"/>
                    </a:cubicBezTo>
                    <a:cubicBezTo>
                      <a:pt x="47" y="64"/>
                      <a:pt x="47" y="64"/>
                      <a:pt x="47" y="64"/>
                    </a:cubicBezTo>
                    <a:cubicBezTo>
                      <a:pt x="60" y="49"/>
                      <a:pt x="60" y="49"/>
                      <a:pt x="60" y="49"/>
                    </a:cubicBezTo>
                    <a:cubicBezTo>
                      <a:pt x="60" y="4"/>
                      <a:pt x="60" y="4"/>
                      <a:pt x="60" y="4"/>
                    </a:cubicBezTo>
                    <a:cubicBezTo>
                      <a:pt x="48" y="4"/>
                      <a:pt x="48" y="4"/>
                      <a:pt x="48" y="4"/>
                    </a:cubicBezTo>
                    <a:cubicBezTo>
                      <a:pt x="47" y="4"/>
                      <a:pt x="46" y="3"/>
                      <a:pt x="46" y="2"/>
                    </a:cubicBezTo>
                    <a:cubicBezTo>
                      <a:pt x="46" y="1"/>
                      <a:pt x="47" y="0"/>
                      <a:pt x="48" y="0"/>
                    </a:cubicBezTo>
                    <a:cubicBezTo>
                      <a:pt x="62" y="0"/>
                      <a:pt x="62" y="0"/>
                      <a:pt x="62" y="0"/>
                    </a:cubicBezTo>
                    <a:cubicBezTo>
                      <a:pt x="63" y="0"/>
                      <a:pt x="64" y="1"/>
                      <a:pt x="64" y="2"/>
                    </a:cubicBezTo>
                    <a:cubicBezTo>
                      <a:pt x="64" y="50"/>
                      <a:pt x="64" y="50"/>
                      <a:pt x="64" y="50"/>
                    </a:cubicBezTo>
                    <a:cubicBezTo>
                      <a:pt x="64" y="50"/>
                      <a:pt x="64" y="51"/>
                      <a:pt x="64" y="51"/>
                    </a:cubicBezTo>
                    <a:cubicBezTo>
                      <a:pt x="50" y="67"/>
                      <a:pt x="50" y="67"/>
                      <a:pt x="50" y="67"/>
                    </a:cubicBezTo>
                    <a:cubicBezTo>
                      <a:pt x="49" y="68"/>
                      <a:pt x="49" y="68"/>
                      <a:pt x="48" y="68"/>
                    </a:cubicBezTo>
                    <a:close/>
                  </a:path>
                </a:pathLst>
              </a:custGeom>
              <a:solidFill>
                <a:srgbClr val="2674BA"/>
              </a:solidFill>
              <a:ln w="9525">
                <a:solidFill>
                  <a:srgbClr val="41B6E5"/>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152" name="Freeform 54">
                <a:extLst>
                  <a:ext uri="{FF2B5EF4-FFF2-40B4-BE49-F238E27FC236}">
                    <a16:creationId xmlns:a16="http://schemas.microsoft.com/office/drawing/2014/main" id="{561EACBA-7C36-42C2-8F76-4D1E43F7A991}"/>
                  </a:ext>
                </a:extLst>
              </p:cNvPr>
              <p:cNvSpPr>
                <a:spLocks/>
              </p:cNvSpPr>
              <p:nvPr/>
            </p:nvSpPr>
            <p:spPr bwMode="auto">
              <a:xfrm>
                <a:off x="5876370" y="2875815"/>
                <a:ext cx="128587" cy="104775"/>
              </a:xfrm>
              <a:custGeom>
                <a:avLst/>
                <a:gdLst>
                  <a:gd name="T0" fmla="*/ 12 w 33"/>
                  <a:gd name="T1" fmla="*/ 27 h 27"/>
                  <a:gd name="T2" fmla="*/ 11 w 33"/>
                  <a:gd name="T3" fmla="*/ 26 h 27"/>
                  <a:gd name="T4" fmla="*/ 1 w 33"/>
                  <a:gd name="T5" fmla="*/ 16 h 27"/>
                  <a:gd name="T6" fmla="*/ 1 w 33"/>
                  <a:gd name="T7" fmla="*/ 14 h 27"/>
                  <a:gd name="T8" fmla="*/ 4 w 33"/>
                  <a:gd name="T9" fmla="*/ 14 h 27"/>
                  <a:gd name="T10" fmla="*/ 12 w 33"/>
                  <a:gd name="T11" fmla="*/ 22 h 27"/>
                  <a:gd name="T12" fmla="*/ 29 w 33"/>
                  <a:gd name="T13" fmla="*/ 1 h 27"/>
                  <a:gd name="T14" fmla="*/ 32 w 33"/>
                  <a:gd name="T15" fmla="*/ 0 h 27"/>
                  <a:gd name="T16" fmla="*/ 33 w 33"/>
                  <a:gd name="T17" fmla="*/ 3 h 27"/>
                  <a:gd name="T18" fmla="*/ 14 w 33"/>
                  <a:gd name="T19" fmla="*/ 26 h 27"/>
                  <a:gd name="T20" fmla="*/ 13 w 33"/>
                  <a:gd name="T21" fmla="*/ 27 h 27"/>
                  <a:gd name="T22" fmla="*/ 12 w 33"/>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7">
                    <a:moveTo>
                      <a:pt x="12" y="27"/>
                    </a:moveTo>
                    <a:cubicBezTo>
                      <a:pt x="12" y="27"/>
                      <a:pt x="11" y="27"/>
                      <a:pt x="11" y="26"/>
                    </a:cubicBezTo>
                    <a:cubicBezTo>
                      <a:pt x="1" y="16"/>
                      <a:pt x="1" y="16"/>
                      <a:pt x="1" y="16"/>
                    </a:cubicBezTo>
                    <a:cubicBezTo>
                      <a:pt x="0" y="16"/>
                      <a:pt x="0" y="14"/>
                      <a:pt x="1" y="14"/>
                    </a:cubicBezTo>
                    <a:cubicBezTo>
                      <a:pt x="2" y="13"/>
                      <a:pt x="3" y="13"/>
                      <a:pt x="4" y="14"/>
                    </a:cubicBezTo>
                    <a:cubicBezTo>
                      <a:pt x="12" y="22"/>
                      <a:pt x="12" y="22"/>
                      <a:pt x="12" y="22"/>
                    </a:cubicBezTo>
                    <a:cubicBezTo>
                      <a:pt x="29" y="1"/>
                      <a:pt x="29" y="1"/>
                      <a:pt x="29" y="1"/>
                    </a:cubicBezTo>
                    <a:cubicBezTo>
                      <a:pt x="30" y="0"/>
                      <a:pt x="31" y="0"/>
                      <a:pt x="32" y="0"/>
                    </a:cubicBezTo>
                    <a:cubicBezTo>
                      <a:pt x="33" y="1"/>
                      <a:pt x="33" y="2"/>
                      <a:pt x="33" y="3"/>
                    </a:cubicBezTo>
                    <a:cubicBezTo>
                      <a:pt x="14" y="26"/>
                      <a:pt x="14" y="26"/>
                      <a:pt x="14" y="26"/>
                    </a:cubicBezTo>
                    <a:cubicBezTo>
                      <a:pt x="14" y="27"/>
                      <a:pt x="13" y="27"/>
                      <a:pt x="13" y="27"/>
                    </a:cubicBezTo>
                    <a:cubicBezTo>
                      <a:pt x="13" y="27"/>
                      <a:pt x="13" y="27"/>
                      <a:pt x="12" y="27"/>
                    </a:cubicBezTo>
                    <a:close/>
                  </a:path>
                </a:pathLst>
              </a:custGeom>
              <a:solidFill>
                <a:srgbClr val="2674BA"/>
              </a:solidFill>
              <a:ln w="9525">
                <a:solidFill>
                  <a:srgbClr val="41B6E5"/>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167" name="Freeform 55">
                <a:extLst>
                  <a:ext uri="{FF2B5EF4-FFF2-40B4-BE49-F238E27FC236}">
                    <a16:creationId xmlns:a16="http://schemas.microsoft.com/office/drawing/2014/main" id="{F764F285-0F98-4C4C-B2D6-068AE6B9DEAC}"/>
                  </a:ext>
                </a:extLst>
              </p:cNvPr>
              <p:cNvSpPr>
                <a:spLocks/>
              </p:cNvSpPr>
              <p:nvPr/>
            </p:nvSpPr>
            <p:spPr bwMode="auto">
              <a:xfrm>
                <a:off x="7796239" y="2119421"/>
                <a:ext cx="69850" cy="85725"/>
              </a:xfrm>
              <a:custGeom>
                <a:avLst/>
                <a:gdLst>
                  <a:gd name="T0" fmla="*/ 2 w 18"/>
                  <a:gd name="T1" fmla="*/ 22 h 22"/>
                  <a:gd name="T2" fmla="*/ 0 w 18"/>
                  <a:gd name="T3" fmla="*/ 20 h 22"/>
                  <a:gd name="T4" fmla="*/ 0 w 18"/>
                  <a:gd name="T5" fmla="*/ 2 h 22"/>
                  <a:gd name="T6" fmla="*/ 2 w 18"/>
                  <a:gd name="T7" fmla="*/ 0 h 22"/>
                  <a:gd name="T8" fmla="*/ 16 w 18"/>
                  <a:gd name="T9" fmla="*/ 0 h 22"/>
                  <a:gd name="T10" fmla="*/ 18 w 18"/>
                  <a:gd name="T11" fmla="*/ 2 h 22"/>
                  <a:gd name="T12" fmla="*/ 16 w 18"/>
                  <a:gd name="T13" fmla="*/ 4 h 22"/>
                  <a:gd name="T14" fmla="*/ 4 w 18"/>
                  <a:gd name="T15" fmla="*/ 4 h 22"/>
                  <a:gd name="T16" fmla="*/ 4 w 18"/>
                  <a:gd name="T17" fmla="*/ 20 h 22"/>
                  <a:gd name="T18" fmla="*/ 2 w 18"/>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2">
                    <a:moveTo>
                      <a:pt x="2" y="22"/>
                    </a:moveTo>
                    <a:cubicBezTo>
                      <a:pt x="1" y="22"/>
                      <a:pt x="0" y="21"/>
                      <a:pt x="0" y="20"/>
                    </a:cubicBezTo>
                    <a:cubicBezTo>
                      <a:pt x="0" y="2"/>
                      <a:pt x="0" y="2"/>
                      <a:pt x="0" y="2"/>
                    </a:cubicBezTo>
                    <a:cubicBezTo>
                      <a:pt x="0" y="1"/>
                      <a:pt x="1" y="0"/>
                      <a:pt x="2" y="0"/>
                    </a:cubicBezTo>
                    <a:cubicBezTo>
                      <a:pt x="16" y="0"/>
                      <a:pt x="16" y="0"/>
                      <a:pt x="16" y="0"/>
                    </a:cubicBezTo>
                    <a:cubicBezTo>
                      <a:pt x="17" y="0"/>
                      <a:pt x="18" y="1"/>
                      <a:pt x="18" y="2"/>
                    </a:cubicBezTo>
                    <a:cubicBezTo>
                      <a:pt x="18" y="3"/>
                      <a:pt x="17" y="4"/>
                      <a:pt x="16" y="4"/>
                    </a:cubicBezTo>
                    <a:cubicBezTo>
                      <a:pt x="4" y="4"/>
                      <a:pt x="4" y="4"/>
                      <a:pt x="4" y="4"/>
                    </a:cubicBezTo>
                    <a:cubicBezTo>
                      <a:pt x="4" y="20"/>
                      <a:pt x="4" y="20"/>
                      <a:pt x="4" y="20"/>
                    </a:cubicBezTo>
                    <a:cubicBezTo>
                      <a:pt x="4" y="21"/>
                      <a:pt x="3" y="22"/>
                      <a:pt x="2" y="22"/>
                    </a:cubicBezTo>
                    <a:close/>
                  </a:path>
                </a:pathLst>
              </a:custGeom>
              <a:solidFill>
                <a:srgbClr val="2674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grpSp>
        <p:grpSp>
          <p:nvGrpSpPr>
            <p:cNvPr id="135" name="Group 134">
              <a:extLst>
                <a:ext uri="{FF2B5EF4-FFF2-40B4-BE49-F238E27FC236}">
                  <a16:creationId xmlns:a16="http://schemas.microsoft.com/office/drawing/2014/main" id="{8040330B-45C1-4716-8FB0-815B8CE9B6CC}"/>
                </a:ext>
              </a:extLst>
            </p:cNvPr>
            <p:cNvGrpSpPr>
              <a:grpSpLocks noChangeAspect="1"/>
            </p:cNvGrpSpPr>
            <p:nvPr/>
          </p:nvGrpSpPr>
          <p:grpSpPr>
            <a:xfrm>
              <a:off x="2789847" y="4540482"/>
              <a:ext cx="487803" cy="536124"/>
              <a:chOff x="4095750" y="4765675"/>
              <a:chExt cx="336550" cy="369888"/>
            </a:xfrm>
            <a:solidFill>
              <a:schemeClr val="accent2"/>
            </a:solidFill>
          </p:grpSpPr>
          <p:sp>
            <p:nvSpPr>
              <p:cNvPr id="142" name="Freeform 59">
                <a:extLst>
                  <a:ext uri="{FF2B5EF4-FFF2-40B4-BE49-F238E27FC236}">
                    <a16:creationId xmlns:a16="http://schemas.microsoft.com/office/drawing/2014/main" id="{55AE3260-6941-462A-A608-6569DCE064E4}"/>
                  </a:ext>
                </a:extLst>
              </p:cNvPr>
              <p:cNvSpPr>
                <a:spLocks noEditPoints="1"/>
              </p:cNvSpPr>
              <p:nvPr/>
            </p:nvSpPr>
            <p:spPr bwMode="auto">
              <a:xfrm>
                <a:off x="4152900" y="4803775"/>
                <a:ext cx="203200" cy="200025"/>
              </a:xfrm>
              <a:custGeom>
                <a:avLst/>
                <a:gdLst>
                  <a:gd name="T0" fmla="*/ 23 w 52"/>
                  <a:gd name="T1" fmla="*/ 52 h 52"/>
                  <a:gd name="T2" fmla="*/ 21 w 52"/>
                  <a:gd name="T3" fmla="*/ 45 h 52"/>
                  <a:gd name="T4" fmla="*/ 13 w 52"/>
                  <a:gd name="T5" fmla="*/ 47 h 52"/>
                  <a:gd name="T6" fmla="*/ 5 w 52"/>
                  <a:gd name="T7" fmla="*/ 41 h 52"/>
                  <a:gd name="T8" fmla="*/ 5 w 52"/>
                  <a:gd name="T9" fmla="*/ 39 h 52"/>
                  <a:gd name="T10" fmla="*/ 7 w 52"/>
                  <a:gd name="T11" fmla="*/ 31 h 52"/>
                  <a:gd name="T12" fmla="*/ 0 w 52"/>
                  <a:gd name="T13" fmla="*/ 29 h 52"/>
                  <a:gd name="T14" fmla="*/ 2 w 52"/>
                  <a:gd name="T15" fmla="*/ 21 h 52"/>
                  <a:gd name="T16" fmla="*/ 8 w 52"/>
                  <a:gd name="T17" fmla="*/ 17 h 52"/>
                  <a:gd name="T18" fmla="*/ 4 w 52"/>
                  <a:gd name="T19" fmla="*/ 12 h 52"/>
                  <a:gd name="T20" fmla="*/ 11 w 52"/>
                  <a:gd name="T21" fmla="*/ 5 h 52"/>
                  <a:gd name="T22" fmla="*/ 17 w 52"/>
                  <a:gd name="T23" fmla="*/ 8 h 52"/>
                  <a:gd name="T24" fmla="*/ 21 w 52"/>
                  <a:gd name="T25" fmla="*/ 2 h 52"/>
                  <a:gd name="T26" fmla="*/ 29 w 52"/>
                  <a:gd name="T27" fmla="*/ 0 h 52"/>
                  <a:gd name="T28" fmla="*/ 31 w 52"/>
                  <a:gd name="T29" fmla="*/ 7 h 52"/>
                  <a:gd name="T30" fmla="*/ 39 w 52"/>
                  <a:gd name="T31" fmla="*/ 5 h 52"/>
                  <a:gd name="T32" fmla="*/ 47 w 52"/>
                  <a:gd name="T33" fmla="*/ 11 h 52"/>
                  <a:gd name="T34" fmla="*/ 47 w 52"/>
                  <a:gd name="T35" fmla="*/ 13 h 52"/>
                  <a:gd name="T36" fmla="*/ 45 w 52"/>
                  <a:gd name="T37" fmla="*/ 21 h 52"/>
                  <a:gd name="T38" fmla="*/ 52 w 52"/>
                  <a:gd name="T39" fmla="*/ 23 h 52"/>
                  <a:gd name="T40" fmla="*/ 50 w 52"/>
                  <a:gd name="T41" fmla="*/ 31 h 52"/>
                  <a:gd name="T42" fmla="*/ 44 w 52"/>
                  <a:gd name="T43" fmla="*/ 35 h 52"/>
                  <a:gd name="T44" fmla="*/ 47 w 52"/>
                  <a:gd name="T45" fmla="*/ 41 h 52"/>
                  <a:gd name="T46" fmla="*/ 39 w 52"/>
                  <a:gd name="T47" fmla="*/ 47 h 52"/>
                  <a:gd name="T48" fmla="*/ 31 w 52"/>
                  <a:gd name="T49" fmla="*/ 45 h 52"/>
                  <a:gd name="T50" fmla="*/ 29 w 52"/>
                  <a:gd name="T51" fmla="*/ 52 h 52"/>
                  <a:gd name="T52" fmla="*/ 27 w 52"/>
                  <a:gd name="T53" fmla="*/ 48 h 52"/>
                  <a:gd name="T54" fmla="*/ 29 w 52"/>
                  <a:gd name="T55" fmla="*/ 41 h 52"/>
                  <a:gd name="T56" fmla="*/ 37 w 52"/>
                  <a:gd name="T57" fmla="*/ 40 h 52"/>
                  <a:gd name="T58" fmla="*/ 43 w 52"/>
                  <a:gd name="T59" fmla="*/ 40 h 52"/>
                  <a:gd name="T60" fmla="*/ 39 w 52"/>
                  <a:gd name="T61" fmla="*/ 34 h 52"/>
                  <a:gd name="T62" fmla="*/ 43 w 52"/>
                  <a:gd name="T63" fmla="*/ 27 h 52"/>
                  <a:gd name="T64" fmla="*/ 48 w 52"/>
                  <a:gd name="T65" fmla="*/ 25 h 52"/>
                  <a:gd name="T66" fmla="*/ 41 w 52"/>
                  <a:gd name="T67" fmla="*/ 23 h 52"/>
                  <a:gd name="T68" fmla="*/ 40 w 52"/>
                  <a:gd name="T69" fmla="*/ 15 h 52"/>
                  <a:gd name="T70" fmla="*/ 40 w 52"/>
                  <a:gd name="T71" fmla="*/ 9 h 52"/>
                  <a:gd name="T72" fmla="*/ 34 w 52"/>
                  <a:gd name="T73" fmla="*/ 13 h 52"/>
                  <a:gd name="T74" fmla="*/ 27 w 52"/>
                  <a:gd name="T75" fmla="*/ 9 h 52"/>
                  <a:gd name="T76" fmla="*/ 25 w 52"/>
                  <a:gd name="T77" fmla="*/ 4 h 52"/>
                  <a:gd name="T78" fmla="*/ 23 w 52"/>
                  <a:gd name="T79" fmla="*/ 11 h 52"/>
                  <a:gd name="T80" fmla="*/ 15 w 52"/>
                  <a:gd name="T81" fmla="*/ 12 h 52"/>
                  <a:gd name="T82" fmla="*/ 9 w 52"/>
                  <a:gd name="T83" fmla="*/ 12 h 52"/>
                  <a:gd name="T84" fmla="*/ 13 w 52"/>
                  <a:gd name="T85" fmla="*/ 18 h 52"/>
                  <a:gd name="T86" fmla="*/ 9 w 52"/>
                  <a:gd name="T87" fmla="*/ 25 h 52"/>
                  <a:gd name="T88" fmla="*/ 4 w 52"/>
                  <a:gd name="T89" fmla="*/ 27 h 52"/>
                  <a:gd name="T90" fmla="*/ 11 w 52"/>
                  <a:gd name="T91" fmla="*/ 29 h 52"/>
                  <a:gd name="T92" fmla="*/ 12 w 52"/>
                  <a:gd name="T93" fmla="*/ 37 h 52"/>
                  <a:gd name="T94" fmla="*/ 12 w 52"/>
                  <a:gd name="T95" fmla="*/ 43 h 52"/>
                  <a:gd name="T96" fmla="*/ 18 w 52"/>
                  <a:gd name="T97" fmla="*/ 39 h 52"/>
                  <a:gd name="T98" fmla="*/ 25 w 52"/>
                  <a:gd name="T9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 h="52">
                    <a:moveTo>
                      <a:pt x="29" y="52"/>
                    </a:moveTo>
                    <a:cubicBezTo>
                      <a:pt x="23" y="52"/>
                      <a:pt x="23" y="52"/>
                      <a:pt x="23" y="52"/>
                    </a:cubicBezTo>
                    <a:cubicBezTo>
                      <a:pt x="22" y="52"/>
                      <a:pt x="21" y="51"/>
                      <a:pt x="21" y="50"/>
                    </a:cubicBezTo>
                    <a:cubicBezTo>
                      <a:pt x="21" y="45"/>
                      <a:pt x="21" y="45"/>
                      <a:pt x="21" y="45"/>
                    </a:cubicBezTo>
                    <a:cubicBezTo>
                      <a:pt x="20" y="44"/>
                      <a:pt x="18" y="44"/>
                      <a:pt x="17" y="44"/>
                    </a:cubicBezTo>
                    <a:cubicBezTo>
                      <a:pt x="13" y="47"/>
                      <a:pt x="13" y="47"/>
                      <a:pt x="13" y="47"/>
                    </a:cubicBezTo>
                    <a:cubicBezTo>
                      <a:pt x="13" y="48"/>
                      <a:pt x="11" y="48"/>
                      <a:pt x="11" y="47"/>
                    </a:cubicBezTo>
                    <a:cubicBezTo>
                      <a:pt x="5" y="41"/>
                      <a:pt x="5" y="41"/>
                      <a:pt x="5" y="41"/>
                    </a:cubicBezTo>
                    <a:cubicBezTo>
                      <a:pt x="4" y="41"/>
                      <a:pt x="4" y="41"/>
                      <a:pt x="4" y="40"/>
                    </a:cubicBezTo>
                    <a:cubicBezTo>
                      <a:pt x="4" y="39"/>
                      <a:pt x="4" y="39"/>
                      <a:pt x="5" y="39"/>
                    </a:cubicBezTo>
                    <a:cubicBezTo>
                      <a:pt x="8" y="35"/>
                      <a:pt x="8" y="35"/>
                      <a:pt x="8" y="35"/>
                    </a:cubicBezTo>
                    <a:cubicBezTo>
                      <a:pt x="8" y="34"/>
                      <a:pt x="8" y="32"/>
                      <a:pt x="7" y="31"/>
                    </a:cubicBezTo>
                    <a:cubicBezTo>
                      <a:pt x="2" y="31"/>
                      <a:pt x="2" y="31"/>
                      <a:pt x="2" y="31"/>
                    </a:cubicBezTo>
                    <a:cubicBezTo>
                      <a:pt x="1" y="31"/>
                      <a:pt x="0" y="30"/>
                      <a:pt x="0" y="29"/>
                    </a:cubicBezTo>
                    <a:cubicBezTo>
                      <a:pt x="0" y="23"/>
                      <a:pt x="0" y="23"/>
                      <a:pt x="0" y="23"/>
                    </a:cubicBezTo>
                    <a:cubicBezTo>
                      <a:pt x="0" y="22"/>
                      <a:pt x="1" y="21"/>
                      <a:pt x="2" y="21"/>
                    </a:cubicBezTo>
                    <a:cubicBezTo>
                      <a:pt x="7" y="21"/>
                      <a:pt x="7" y="21"/>
                      <a:pt x="7" y="21"/>
                    </a:cubicBezTo>
                    <a:cubicBezTo>
                      <a:pt x="8" y="20"/>
                      <a:pt x="8" y="18"/>
                      <a:pt x="8" y="17"/>
                    </a:cubicBezTo>
                    <a:cubicBezTo>
                      <a:pt x="5" y="13"/>
                      <a:pt x="5" y="13"/>
                      <a:pt x="5" y="13"/>
                    </a:cubicBezTo>
                    <a:cubicBezTo>
                      <a:pt x="4" y="13"/>
                      <a:pt x="4" y="13"/>
                      <a:pt x="4" y="12"/>
                    </a:cubicBezTo>
                    <a:cubicBezTo>
                      <a:pt x="4" y="11"/>
                      <a:pt x="4" y="11"/>
                      <a:pt x="5" y="11"/>
                    </a:cubicBezTo>
                    <a:cubicBezTo>
                      <a:pt x="11" y="5"/>
                      <a:pt x="11" y="5"/>
                      <a:pt x="11" y="5"/>
                    </a:cubicBezTo>
                    <a:cubicBezTo>
                      <a:pt x="11" y="4"/>
                      <a:pt x="13" y="4"/>
                      <a:pt x="13" y="5"/>
                    </a:cubicBezTo>
                    <a:cubicBezTo>
                      <a:pt x="17" y="8"/>
                      <a:pt x="17" y="8"/>
                      <a:pt x="17" y="8"/>
                    </a:cubicBezTo>
                    <a:cubicBezTo>
                      <a:pt x="18" y="8"/>
                      <a:pt x="20" y="8"/>
                      <a:pt x="21" y="7"/>
                    </a:cubicBezTo>
                    <a:cubicBezTo>
                      <a:pt x="21" y="2"/>
                      <a:pt x="21" y="2"/>
                      <a:pt x="21" y="2"/>
                    </a:cubicBezTo>
                    <a:cubicBezTo>
                      <a:pt x="21" y="1"/>
                      <a:pt x="22" y="0"/>
                      <a:pt x="23" y="0"/>
                    </a:cubicBezTo>
                    <a:cubicBezTo>
                      <a:pt x="29" y="0"/>
                      <a:pt x="29" y="0"/>
                      <a:pt x="29" y="0"/>
                    </a:cubicBezTo>
                    <a:cubicBezTo>
                      <a:pt x="30" y="0"/>
                      <a:pt x="31" y="1"/>
                      <a:pt x="31" y="2"/>
                    </a:cubicBezTo>
                    <a:cubicBezTo>
                      <a:pt x="31" y="7"/>
                      <a:pt x="31" y="7"/>
                      <a:pt x="31" y="7"/>
                    </a:cubicBezTo>
                    <a:cubicBezTo>
                      <a:pt x="32" y="8"/>
                      <a:pt x="34" y="8"/>
                      <a:pt x="35" y="8"/>
                    </a:cubicBezTo>
                    <a:cubicBezTo>
                      <a:pt x="39" y="5"/>
                      <a:pt x="39" y="5"/>
                      <a:pt x="39" y="5"/>
                    </a:cubicBezTo>
                    <a:cubicBezTo>
                      <a:pt x="39" y="4"/>
                      <a:pt x="41" y="4"/>
                      <a:pt x="41" y="5"/>
                    </a:cubicBezTo>
                    <a:cubicBezTo>
                      <a:pt x="47" y="11"/>
                      <a:pt x="47" y="11"/>
                      <a:pt x="47" y="11"/>
                    </a:cubicBezTo>
                    <a:cubicBezTo>
                      <a:pt x="48" y="11"/>
                      <a:pt x="48" y="11"/>
                      <a:pt x="48" y="12"/>
                    </a:cubicBezTo>
                    <a:cubicBezTo>
                      <a:pt x="48" y="13"/>
                      <a:pt x="48" y="13"/>
                      <a:pt x="47" y="13"/>
                    </a:cubicBezTo>
                    <a:cubicBezTo>
                      <a:pt x="44" y="17"/>
                      <a:pt x="44" y="17"/>
                      <a:pt x="44" y="17"/>
                    </a:cubicBezTo>
                    <a:cubicBezTo>
                      <a:pt x="44" y="18"/>
                      <a:pt x="44" y="20"/>
                      <a:pt x="45" y="21"/>
                    </a:cubicBezTo>
                    <a:cubicBezTo>
                      <a:pt x="50" y="21"/>
                      <a:pt x="50" y="21"/>
                      <a:pt x="50" y="21"/>
                    </a:cubicBezTo>
                    <a:cubicBezTo>
                      <a:pt x="51" y="21"/>
                      <a:pt x="52" y="22"/>
                      <a:pt x="52" y="23"/>
                    </a:cubicBezTo>
                    <a:cubicBezTo>
                      <a:pt x="52" y="29"/>
                      <a:pt x="52" y="29"/>
                      <a:pt x="52" y="29"/>
                    </a:cubicBezTo>
                    <a:cubicBezTo>
                      <a:pt x="52" y="30"/>
                      <a:pt x="51" y="31"/>
                      <a:pt x="50" y="31"/>
                    </a:cubicBezTo>
                    <a:cubicBezTo>
                      <a:pt x="45" y="31"/>
                      <a:pt x="45" y="31"/>
                      <a:pt x="45" y="31"/>
                    </a:cubicBezTo>
                    <a:cubicBezTo>
                      <a:pt x="44" y="32"/>
                      <a:pt x="44" y="34"/>
                      <a:pt x="44" y="35"/>
                    </a:cubicBezTo>
                    <a:cubicBezTo>
                      <a:pt x="47" y="39"/>
                      <a:pt x="47" y="39"/>
                      <a:pt x="47" y="39"/>
                    </a:cubicBezTo>
                    <a:cubicBezTo>
                      <a:pt x="48" y="39"/>
                      <a:pt x="48" y="41"/>
                      <a:pt x="47" y="41"/>
                    </a:cubicBezTo>
                    <a:cubicBezTo>
                      <a:pt x="41" y="47"/>
                      <a:pt x="41" y="47"/>
                      <a:pt x="41" y="47"/>
                    </a:cubicBezTo>
                    <a:cubicBezTo>
                      <a:pt x="41" y="48"/>
                      <a:pt x="39" y="48"/>
                      <a:pt x="39" y="47"/>
                    </a:cubicBezTo>
                    <a:cubicBezTo>
                      <a:pt x="35" y="44"/>
                      <a:pt x="35" y="44"/>
                      <a:pt x="35" y="44"/>
                    </a:cubicBezTo>
                    <a:cubicBezTo>
                      <a:pt x="34" y="44"/>
                      <a:pt x="32" y="44"/>
                      <a:pt x="31" y="45"/>
                    </a:cubicBezTo>
                    <a:cubicBezTo>
                      <a:pt x="31" y="50"/>
                      <a:pt x="31" y="50"/>
                      <a:pt x="31" y="50"/>
                    </a:cubicBezTo>
                    <a:cubicBezTo>
                      <a:pt x="31" y="51"/>
                      <a:pt x="30" y="52"/>
                      <a:pt x="29" y="52"/>
                    </a:cubicBezTo>
                    <a:close/>
                    <a:moveTo>
                      <a:pt x="25" y="48"/>
                    </a:moveTo>
                    <a:cubicBezTo>
                      <a:pt x="27" y="48"/>
                      <a:pt x="27" y="48"/>
                      <a:pt x="27" y="48"/>
                    </a:cubicBezTo>
                    <a:cubicBezTo>
                      <a:pt x="27" y="43"/>
                      <a:pt x="27" y="43"/>
                      <a:pt x="27" y="43"/>
                    </a:cubicBezTo>
                    <a:cubicBezTo>
                      <a:pt x="27" y="42"/>
                      <a:pt x="28" y="41"/>
                      <a:pt x="29" y="41"/>
                    </a:cubicBezTo>
                    <a:cubicBezTo>
                      <a:pt x="30" y="41"/>
                      <a:pt x="33" y="40"/>
                      <a:pt x="34" y="39"/>
                    </a:cubicBezTo>
                    <a:cubicBezTo>
                      <a:pt x="35" y="39"/>
                      <a:pt x="36" y="39"/>
                      <a:pt x="37" y="40"/>
                    </a:cubicBezTo>
                    <a:cubicBezTo>
                      <a:pt x="40" y="43"/>
                      <a:pt x="40" y="43"/>
                      <a:pt x="40" y="43"/>
                    </a:cubicBezTo>
                    <a:cubicBezTo>
                      <a:pt x="43" y="40"/>
                      <a:pt x="43" y="40"/>
                      <a:pt x="43" y="40"/>
                    </a:cubicBezTo>
                    <a:cubicBezTo>
                      <a:pt x="40" y="37"/>
                      <a:pt x="40" y="37"/>
                      <a:pt x="40" y="37"/>
                    </a:cubicBezTo>
                    <a:cubicBezTo>
                      <a:pt x="39" y="36"/>
                      <a:pt x="39" y="35"/>
                      <a:pt x="39" y="34"/>
                    </a:cubicBezTo>
                    <a:cubicBezTo>
                      <a:pt x="40" y="33"/>
                      <a:pt x="41" y="30"/>
                      <a:pt x="41" y="29"/>
                    </a:cubicBezTo>
                    <a:cubicBezTo>
                      <a:pt x="41" y="28"/>
                      <a:pt x="42" y="27"/>
                      <a:pt x="43" y="27"/>
                    </a:cubicBezTo>
                    <a:cubicBezTo>
                      <a:pt x="48" y="27"/>
                      <a:pt x="48" y="27"/>
                      <a:pt x="48" y="27"/>
                    </a:cubicBezTo>
                    <a:cubicBezTo>
                      <a:pt x="48" y="25"/>
                      <a:pt x="48" y="25"/>
                      <a:pt x="48" y="25"/>
                    </a:cubicBezTo>
                    <a:cubicBezTo>
                      <a:pt x="43" y="25"/>
                      <a:pt x="43" y="25"/>
                      <a:pt x="43" y="25"/>
                    </a:cubicBezTo>
                    <a:cubicBezTo>
                      <a:pt x="42" y="25"/>
                      <a:pt x="41" y="24"/>
                      <a:pt x="41" y="23"/>
                    </a:cubicBezTo>
                    <a:cubicBezTo>
                      <a:pt x="41" y="22"/>
                      <a:pt x="40" y="19"/>
                      <a:pt x="39" y="18"/>
                    </a:cubicBezTo>
                    <a:cubicBezTo>
                      <a:pt x="39" y="17"/>
                      <a:pt x="39" y="16"/>
                      <a:pt x="40" y="15"/>
                    </a:cubicBezTo>
                    <a:cubicBezTo>
                      <a:pt x="43" y="12"/>
                      <a:pt x="43" y="12"/>
                      <a:pt x="43" y="12"/>
                    </a:cubicBezTo>
                    <a:cubicBezTo>
                      <a:pt x="40" y="9"/>
                      <a:pt x="40" y="9"/>
                      <a:pt x="40" y="9"/>
                    </a:cubicBezTo>
                    <a:cubicBezTo>
                      <a:pt x="37" y="12"/>
                      <a:pt x="37" y="12"/>
                      <a:pt x="37" y="12"/>
                    </a:cubicBezTo>
                    <a:cubicBezTo>
                      <a:pt x="36" y="13"/>
                      <a:pt x="35" y="13"/>
                      <a:pt x="34" y="13"/>
                    </a:cubicBezTo>
                    <a:cubicBezTo>
                      <a:pt x="33" y="12"/>
                      <a:pt x="30" y="11"/>
                      <a:pt x="29" y="11"/>
                    </a:cubicBezTo>
                    <a:cubicBezTo>
                      <a:pt x="28" y="11"/>
                      <a:pt x="27" y="10"/>
                      <a:pt x="27" y="9"/>
                    </a:cubicBezTo>
                    <a:cubicBezTo>
                      <a:pt x="27" y="4"/>
                      <a:pt x="27" y="4"/>
                      <a:pt x="27" y="4"/>
                    </a:cubicBezTo>
                    <a:cubicBezTo>
                      <a:pt x="25" y="4"/>
                      <a:pt x="25" y="4"/>
                      <a:pt x="25" y="4"/>
                    </a:cubicBezTo>
                    <a:cubicBezTo>
                      <a:pt x="25" y="9"/>
                      <a:pt x="25" y="9"/>
                      <a:pt x="25" y="9"/>
                    </a:cubicBezTo>
                    <a:cubicBezTo>
                      <a:pt x="25" y="10"/>
                      <a:pt x="24" y="11"/>
                      <a:pt x="23" y="11"/>
                    </a:cubicBezTo>
                    <a:cubicBezTo>
                      <a:pt x="22" y="11"/>
                      <a:pt x="19" y="12"/>
                      <a:pt x="18" y="13"/>
                    </a:cubicBezTo>
                    <a:cubicBezTo>
                      <a:pt x="17" y="13"/>
                      <a:pt x="16" y="13"/>
                      <a:pt x="15" y="12"/>
                    </a:cubicBezTo>
                    <a:cubicBezTo>
                      <a:pt x="12" y="9"/>
                      <a:pt x="12" y="9"/>
                      <a:pt x="12" y="9"/>
                    </a:cubicBezTo>
                    <a:cubicBezTo>
                      <a:pt x="9" y="12"/>
                      <a:pt x="9" y="12"/>
                      <a:pt x="9" y="12"/>
                    </a:cubicBezTo>
                    <a:cubicBezTo>
                      <a:pt x="12" y="15"/>
                      <a:pt x="12" y="15"/>
                      <a:pt x="12" y="15"/>
                    </a:cubicBezTo>
                    <a:cubicBezTo>
                      <a:pt x="13" y="16"/>
                      <a:pt x="13" y="17"/>
                      <a:pt x="13" y="18"/>
                    </a:cubicBezTo>
                    <a:cubicBezTo>
                      <a:pt x="12" y="19"/>
                      <a:pt x="11" y="22"/>
                      <a:pt x="11" y="23"/>
                    </a:cubicBezTo>
                    <a:cubicBezTo>
                      <a:pt x="10" y="24"/>
                      <a:pt x="10" y="25"/>
                      <a:pt x="9" y="25"/>
                    </a:cubicBezTo>
                    <a:cubicBezTo>
                      <a:pt x="4" y="25"/>
                      <a:pt x="4" y="25"/>
                      <a:pt x="4" y="25"/>
                    </a:cubicBezTo>
                    <a:cubicBezTo>
                      <a:pt x="4" y="27"/>
                      <a:pt x="4" y="27"/>
                      <a:pt x="4" y="27"/>
                    </a:cubicBezTo>
                    <a:cubicBezTo>
                      <a:pt x="9" y="27"/>
                      <a:pt x="9" y="27"/>
                      <a:pt x="9" y="27"/>
                    </a:cubicBezTo>
                    <a:cubicBezTo>
                      <a:pt x="10" y="27"/>
                      <a:pt x="10" y="28"/>
                      <a:pt x="11" y="29"/>
                    </a:cubicBezTo>
                    <a:cubicBezTo>
                      <a:pt x="11" y="30"/>
                      <a:pt x="12" y="33"/>
                      <a:pt x="13" y="34"/>
                    </a:cubicBezTo>
                    <a:cubicBezTo>
                      <a:pt x="13" y="35"/>
                      <a:pt x="13" y="36"/>
                      <a:pt x="12" y="37"/>
                    </a:cubicBezTo>
                    <a:cubicBezTo>
                      <a:pt x="9" y="40"/>
                      <a:pt x="9" y="40"/>
                      <a:pt x="9" y="40"/>
                    </a:cubicBezTo>
                    <a:cubicBezTo>
                      <a:pt x="12" y="43"/>
                      <a:pt x="12" y="43"/>
                      <a:pt x="12" y="43"/>
                    </a:cubicBezTo>
                    <a:cubicBezTo>
                      <a:pt x="15" y="40"/>
                      <a:pt x="15" y="40"/>
                      <a:pt x="15" y="40"/>
                    </a:cubicBezTo>
                    <a:cubicBezTo>
                      <a:pt x="16" y="39"/>
                      <a:pt x="17" y="39"/>
                      <a:pt x="18" y="39"/>
                    </a:cubicBezTo>
                    <a:cubicBezTo>
                      <a:pt x="19" y="40"/>
                      <a:pt x="22" y="41"/>
                      <a:pt x="23" y="41"/>
                    </a:cubicBezTo>
                    <a:cubicBezTo>
                      <a:pt x="24" y="41"/>
                      <a:pt x="25" y="42"/>
                      <a:pt x="25" y="43"/>
                    </a:cubicBezTo>
                    <a:lnTo>
                      <a:pt x="25" y="48"/>
                    </a:lnTo>
                    <a:close/>
                  </a:path>
                </a:pathLst>
              </a:custGeom>
              <a:solidFill>
                <a:srgbClr val="7F29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143" name="Freeform 60">
                <a:extLst>
                  <a:ext uri="{FF2B5EF4-FFF2-40B4-BE49-F238E27FC236}">
                    <a16:creationId xmlns:a16="http://schemas.microsoft.com/office/drawing/2014/main" id="{1EF1AF7D-BAE4-4831-9AEE-BE4EC3EF2750}"/>
                  </a:ext>
                </a:extLst>
              </p:cNvPr>
              <p:cNvSpPr>
                <a:spLocks noEditPoints="1"/>
              </p:cNvSpPr>
              <p:nvPr/>
            </p:nvSpPr>
            <p:spPr bwMode="auto">
              <a:xfrm>
                <a:off x="4211638" y="4860925"/>
                <a:ext cx="85725" cy="85725"/>
              </a:xfrm>
              <a:custGeom>
                <a:avLst/>
                <a:gdLst>
                  <a:gd name="T0" fmla="*/ 11 w 22"/>
                  <a:gd name="T1" fmla="*/ 22 h 22"/>
                  <a:gd name="T2" fmla="*/ 0 w 22"/>
                  <a:gd name="T3" fmla="*/ 11 h 22"/>
                  <a:gd name="T4" fmla="*/ 11 w 22"/>
                  <a:gd name="T5" fmla="*/ 0 h 22"/>
                  <a:gd name="T6" fmla="*/ 22 w 22"/>
                  <a:gd name="T7" fmla="*/ 11 h 22"/>
                  <a:gd name="T8" fmla="*/ 11 w 22"/>
                  <a:gd name="T9" fmla="*/ 22 h 22"/>
                  <a:gd name="T10" fmla="*/ 11 w 22"/>
                  <a:gd name="T11" fmla="*/ 4 h 22"/>
                  <a:gd name="T12" fmla="*/ 4 w 22"/>
                  <a:gd name="T13" fmla="*/ 11 h 22"/>
                  <a:gd name="T14" fmla="*/ 11 w 22"/>
                  <a:gd name="T15" fmla="*/ 18 h 22"/>
                  <a:gd name="T16" fmla="*/ 18 w 22"/>
                  <a:gd name="T17" fmla="*/ 11 h 22"/>
                  <a:gd name="T18" fmla="*/ 11 w 22"/>
                  <a:gd name="T19"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22"/>
                    </a:moveTo>
                    <a:cubicBezTo>
                      <a:pt x="5" y="22"/>
                      <a:pt x="0" y="17"/>
                      <a:pt x="0" y="11"/>
                    </a:cubicBezTo>
                    <a:cubicBezTo>
                      <a:pt x="0" y="5"/>
                      <a:pt x="5" y="0"/>
                      <a:pt x="11" y="0"/>
                    </a:cubicBezTo>
                    <a:cubicBezTo>
                      <a:pt x="17" y="0"/>
                      <a:pt x="22" y="5"/>
                      <a:pt x="22" y="11"/>
                    </a:cubicBezTo>
                    <a:cubicBezTo>
                      <a:pt x="22" y="17"/>
                      <a:pt x="17" y="22"/>
                      <a:pt x="11" y="22"/>
                    </a:cubicBezTo>
                    <a:close/>
                    <a:moveTo>
                      <a:pt x="11" y="4"/>
                    </a:moveTo>
                    <a:cubicBezTo>
                      <a:pt x="7" y="4"/>
                      <a:pt x="4" y="7"/>
                      <a:pt x="4" y="11"/>
                    </a:cubicBezTo>
                    <a:cubicBezTo>
                      <a:pt x="4" y="15"/>
                      <a:pt x="7" y="18"/>
                      <a:pt x="11" y="18"/>
                    </a:cubicBezTo>
                    <a:cubicBezTo>
                      <a:pt x="15" y="18"/>
                      <a:pt x="18" y="15"/>
                      <a:pt x="18" y="11"/>
                    </a:cubicBezTo>
                    <a:cubicBezTo>
                      <a:pt x="18" y="7"/>
                      <a:pt x="15" y="4"/>
                      <a:pt x="11" y="4"/>
                    </a:cubicBezTo>
                    <a:close/>
                  </a:path>
                </a:pathLst>
              </a:custGeom>
              <a:solidFill>
                <a:srgbClr val="7F29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145" name="Freeform 61">
                <a:extLst>
                  <a:ext uri="{FF2B5EF4-FFF2-40B4-BE49-F238E27FC236}">
                    <a16:creationId xmlns:a16="http://schemas.microsoft.com/office/drawing/2014/main" id="{73774623-0B9D-496A-8DD9-16AE8B6D74B6}"/>
                  </a:ext>
                </a:extLst>
              </p:cNvPr>
              <p:cNvSpPr>
                <a:spLocks noEditPoints="1"/>
              </p:cNvSpPr>
              <p:nvPr/>
            </p:nvSpPr>
            <p:spPr bwMode="auto">
              <a:xfrm>
                <a:off x="4095750" y="4765675"/>
                <a:ext cx="336550" cy="369888"/>
              </a:xfrm>
              <a:custGeom>
                <a:avLst/>
                <a:gdLst>
                  <a:gd name="T0" fmla="*/ 58 w 87"/>
                  <a:gd name="T1" fmla="*/ 96 h 96"/>
                  <a:gd name="T2" fmla="*/ 18 w 87"/>
                  <a:gd name="T3" fmla="*/ 96 h 96"/>
                  <a:gd name="T4" fmla="*/ 16 w 87"/>
                  <a:gd name="T5" fmla="*/ 94 h 96"/>
                  <a:gd name="T6" fmla="*/ 16 w 87"/>
                  <a:gd name="T7" fmla="*/ 72 h 96"/>
                  <a:gd name="T8" fmla="*/ 0 w 87"/>
                  <a:gd name="T9" fmla="*/ 40 h 96"/>
                  <a:gd name="T10" fmla="*/ 40 w 87"/>
                  <a:gd name="T11" fmla="*/ 0 h 96"/>
                  <a:gd name="T12" fmla="*/ 78 w 87"/>
                  <a:gd name="T13" fmla="*/ 34 h 96"/>
                  <a:gd name="T14" fmla="*/ 81 w 87"/>
                  <a:gd name="T15" fmla="*/ 39 h 96"/>
                  <a:gd name="T16" fmla="*/ 87 w 87"/>
                  <a:gd name="T17" fmla="*/ 54 h 96"/>
                  <a:gd name="T18" fmla="*/ 87 w 87"/>
                  <a:gd name="T19" fmla="*/ 55 h 96"/>
                  <a:gd name="T20" fmla="*/ 86 w 87"/>
                  <a:gd name="T21" fmla="*/ 58 h 96"/>
                  <a:gd name="T22" fmla="*/ 82 w 87"/>
                  <a:gd name="T23" fmla="*/ 60 h 96"/>
                  <a:gd name="T24" fmla="*/ 78 w 87"/>
                  <a:gd name="T25" fmla="*/ 60 h 96"/>
                  <a:gd name="T26" fmla="*/ 74 w 87"/>
                  <a:gd name="T27" fmla="*/ 78 h 96"/>
                  <a:gd name="T28" fmla="*/ 60 w 87"/>
                  <a:gd name="T29" fmla="*/ 82 h 96"/>
                  <a:gd name="T30" fmla="*/ 60 w 87"/>
                  <a:gd name="T31" fmla="*/ 94 h 96"/>
                  <a:gd name="T32" fmla="*/ 58 w 87"/>
                  <a:gd name="T33" fmla="*/ 96 h 96"/>
                  <a:gd name="T34" fmla="*/ 20 w 87"/>
                  <a:gd name="T35" fmla="*/ 92 h 96"/>
                  <a:gd name="T36" fmla="*/ 56 w 87"/>
                  <a:gd name="T37" fmla="*/ 92 h 96"/>
                  <a:gd name="T38" fmla="*/ 56 w 87"/>
                  <a:gd name="T39" fmla="*/ 80 h 96"/>
                  <a:gd name="T40" fmla="*/ 57 w 87"/>
                  <a:gd name="T41" fmla="*/ 79 h 96"/>
                  <a:gd name="T42" fmla="*/ 58 w 87"/>
                  <a:gd name="T43" fmla="*/ 78 h 96"/>
                  <a:gd name="T44" fmla="*/ 59 w 87"/>
                  <a:gd name="T45" fmla="*/ 78 h 96"/>
                  <a:gd name="T46" fmla="*/ 72 w 87"/>
                  <a:gd name="T47" fmla="*/ 75 h 96"/>
                  <a:gd name="T48" fmla="*/ 74 w 87"/>
                  <a:gd name="T49" fmla="*/ 58 h 96"/>
                  <a:gd name="T50" fmla="*/ 75 w 87"/>
                  <a:gd name="T51" fmla="*/ 57 h 96"/>
                  <a:gd name="T52" fmla="*/ 76 w 87"/>
                  <a:gd name="T53" fmla="*/ 56 h 96"/>
                  <a:gd name="T54" fmla="*/ 82 w 87"/>
                  <a:gd name="T55" fmla="*/ 56 h 96"/>
                  <a:gd name="T56" fmla="*/ 83 w 87"/>
                  <a:gd name="T57" fmla="*/ 56 h 96"/>
                  <a:gd name="T58" fmla="*/ 83 w 87"/>
                  <a:gd name="T59" fmla="*/ 55 h 96"/>
                  <a:gd name="T60" fmla="*/ 83 w 87"/>
                  <a:gd name="T61" fmla="*/ 54 h 96"/>
                  <a:gd name="T62" fmla="*/ 78 w 87"/>
                  <a:gd name="T63" fmla="*/ 41 h 96"/>
                  <a:gd name="T64" fmla="*/ 74 w 87"/>
                  <a:gd name="T65" fmla="*/ 34 h 96"/>
                  <a:gd name="T66" fmla="*/ 40 w 87"/>
                  <a:gd name="T67" fmla="*/ 4 h 96"/>
                  <a:gd name="T68" fmla="*/ 4 w 87"/>
                  <a:gd name="T69" fmla="*/ 40 h 96"/>
                  <a:gd name="T70" fmla="*/ 19 w 87"/>
                  <a:gd name="T71" fmla="*/ 69 h 96"/>
                  <a:gd name="T72" fmla="*/ 20 w 87"/>
                  <a:gd name="T73" fmla="*/ 71 h 96"/>
                  <a:gd name="T74" fmla="*/ 20 w 87"/>
                  <a:gd name="T75"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96">
                    <a:moveTo>
                      <a:pt x="58" y="96"/>
                    </a:moveTo>
                    <a:cubicBezTo>
                      <a:pt x="18" y="96"/>
                      <a:pt x="18" y="96"/>
                      <a:pt x="18" y="96"/>
                    </a:cubicBezTo>
                    <a:cubicBezTo>
                      <a:pt x="17" y="96"/>
                      <a:pt x="16" y="95"/>
                      <a:pt x="16" y="94"/>
                    </a:cubicBezTo>
                    <a:cubicBezTo>
                      <a:pt x="16" y="72"/>
                      <a:pt x="16" y="72"/>
                      <a:pt x="16" y="72"/>
                    </a:cubicBezTo>
                    <a:cubicBezTo>
                      <a:pt x="6" y="65"/>
                      <a:pt x="0" y="55"/>
                      <a:pt x="0" y="40"/>
                    </a:cubicBezTo>
                    <a:cubicBezTo>
                      <a:pt x="0" y="18"/>
                      <a:pt x="18" y="0"/>
                      <a:pt x="40" y="0"/>
                    </a:cubicBezTo>
                    <a:cubicBezTo>
                      <a:pt x="59" y="0"/>
                      <a:pt x="78" y="13"/>
                      <a:pt x="78" y="34"/>
                    </a:cubicBezTo>
                    <a:cubicBezTo>
                      <a:pt x="78" y="34"/>
                      <a:pt x="80" y="37"/>
                      <a:pt x="81" y="39"/>
                    </a:cubicBezTo>
                    <a:cubicBezTo>
                      <a:pt x="84" y="44"/>
                      <a:pt x="87" y="50"/>
                      <a:pt x="87" y="54"/>
                    </a:cubicBezTo>
                    <a:cubicBezTo>
                      <a:pt x="87" y="55"/>
                      <a:pt x="87" y="55"/>
                      <a:pt x="87" y="55"/>
                    </a:cubicBezTo>
                    <a:cubicBezTo>
                      <a:pt x="87" y="56"/>
                      <a:pt x="87" y="57"/>
                      <a:pt x="86" y="58"/>
                    </a:cubicBezTo>
                    <a:cubicBezTo>
                      <a:pt x="85" y="59"/>
                      <a:pt x="84" y="60"/>
                      <a:pt x="82" y="60"/>
                    </a:cubicBezTo>
                    <a:cubicBezTo>
                      <a:pt x="81" y="60"/>
                      <a:pt x="79" y="60"/>
                      <a:pt x="78" y="60"/>
                    </a:cubicBezTo>
                    <a:cubicBezTo>
                      <a:pt x="78" y="65"/>
                      <a:pt x="78" y="75"/>
                      <a:pt x="74" y="78"/>
                    </a:cubicBezTo>
                    <a:cubicBezTo>
                      <a:pt x="71" y="81"/>
                      <a:pt x="67" y="82"/>
                      <a:pt x="60" y="82"/>
                    </a:cubicBezTo>
                    <a:cubicBezTo>
                      <a:pt x="60" y="94"/>
                      <a:pt x="60" y="94"/>
                      <a:pt x="60" y="94"/>
                    </a:cubicBezTo>
                    <a:cubicBezTo>
                      <a:pt x="60" y="95"/>
                      <a:pt x="59" y="96"/>
                      <a:pt x="58" y="96"/>
                    </a:cubicBezTo>
                    <a:close/>
                    <a:moveTo>
                      <a:pt x="20" y="92"/>
                    </a:moveTo>
                    <a:cubicBezTo>
                      <a:pt x="56" y="92"/>
                      <a:pt x="56" y="92"/>
                      <a:pt x="56" y="92"/>
                    </a:cubicBezTo>
                    <a:cubicBezTo>
                      <a:pt x="56" y="80"/>
                      <a:pt x="56" y="80"/>
                      <a:pt x="56" y="80"/>
                    </a:cubicBezTo>
                    <a:cubicBezTo>
                      <a:pt x="56" y="80"/>
                      <a:pt x="56" y="79"/>
                      <a:pt x="57" y="79"/>
                    </a:cubicBezTo>
                    <a:cubicBezTo>
                      <a:pt x="57" y="78"/>
                      <a:pt x="58" y="78"/>
                      <a:pt x="58" y="78"/>
                    </a:cubicBezTo>
                    <a:cubicBezTo>
                      <a:pt x="59" y="78"/>
                      <a:pt x="59" y="78"/>
                      <a:pt x="59" y="78"/>
                    </a:cubicBezTo>
                    <a:cubicBezTo>
                      <a:pt x="66" y="78"/>
                      <a:pt x="70" y="77"/>
                      <a:pt x="72" y="75"/>
                    </a:cubicBezTo>
                    <a:cubicBezTo>
                      <a:pt x="74" y="73"/>
                      <a:pt x="74" y="64"/>
                      <a:pt x="74" y="58"/>
                    </a:cubicBezTo>
                    <a:cubicBezTo>
                      <a:pt x="74" y="57"/>
                      <a:pt x="74" y="57"/>
                      <a:pt x="75" y="57"/>
                    </a:cubicBezTo>
                    <a:cubicBezTo>
                      <a:pt x="75" y="56"/>
                      <a:pt x="76" y="56"/>
                      <a:pt x="76" y="56"/>
                    </a:cubicBezTo>
                    <a:cubicBezTo>
                      <a:pt x="76" y="56"/>
                      <a:pt x="80" y="56"/>
                      <a:pt x="82" y="56"/>
                    </a:cubicBezTo>
                    <a:cubicBezTo>
                      <a:pt x="82" y="56"/>
                      <a:pt x="83" y="56"/>
                      <a:pt x="83" y="56"/>
                    </a:cubicBezTo>
                    <a:cubicBezTo>
                      <a:pt x="83" y="56"/>
                      <a:pt x="83" y="55"/>
                      <a:pt x="83" y="55"/>
                    </a:cubicBezTo>
                    <a:cubicBezTo>
                      <a:pt x="83" y="55"/>
                      <a:pt x="83" y="54"/>
                      <a:pt x="83" y="54"/>
                    </a:cubicBezTo>
                    <a:cubicBezTo>
                      <a:pt x="83" y="51"/>
                      <a:pt x="80" y="45"/>
                      <a:pt x="78" y="41"/>
                    </a:cubicBezTo>
                    <a:cubicBezTo>
                      <a:pt x="76" y="38"/>
                      <a:pt x="74" y="35"/>
                      <a:pt x="74" y="34"/>
                    </a:cubicBezTo>
                    <a:cubicBezTo>
                      <a:pt x="74" y="15"/>
                      <a:pt x="57" y="4"/>
                      <a:pt x="40" y="4"/>
                    </a:cubicBezTo>
                    <a:cubicBezTo>
                      <a:pt x="20" y="4"/>
                      <a:pt x="4" y="20"/>
                      <a:pt x="4" y="40"/>
                    </a:cubicBezTo>
                    <a:cubicBezTo>
                      <a:pt x="4" y="54"/>
                      <a:pt x="9" y="63"/>
                      <a:pt x="19" y="69"/>
                    </a:cubicBezTo>
                    <a:cubicBezTo>
                      <a:pt x="20" y="70"/>
                      <a:pt x="20" y="70"/>
                      <a:pt x="20" y="71"/>
                    </a:cubicBezTo>
                    <a:lnTo>
                      <a:pt x="20" y="92"/>
                    </a:lnTo>
                    <a:close/>
                  </a:path>
                </a:pathLst>
              </a:custGeom>
              <a:solidFill>
                <a:srgbClr val="7F29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grpSp>
      </p:grpSp>
      <p:sp>
        <p:nvSpPr>
          <p:cNvPr id="47" name="TextBox 46">
            <a:extLst>
              <a:ext uri="{FF2B5EF4-FFF2-40B4-BE49-F238E27FC236}">
                <a16:creationId xmlns:a16="http://schemas.microsoft.com/office/drawing/2014/main" id="{EA6C7206-D6CC-428C-AAC4-0984B4D3D28B}"/>
              </a:ext>
            </a:extLst>
          </p:cNvPr>
          <p:cNvSpPr txBox="1"/>
          <p:nvPr/>
        </p:nvSpPr>
        <p:spPr>
          <a:xfrm>
            <a:off x="6406497" y="846301"/>
            <a:ext cx="5692326" cy="4770537"/>
          </a:xfrm>
          <a:prstGeom prst="rect">
            <a:avLst/>
          </a:prstGeom>
          <a:noFill/>
        </p:spPr>
        <p:txBody>
          <a:bodyPr wrap="square" rtlCol="0">
            <a:spAutoFit/>
          </a:bodyPr>
          <a:lstStyle/>
          <a:p>
            <a:pPr marL="285750" marR="0" lvl="0" indent="-285750" algn="ctr"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50000"/>
                  </a:schemeClr>
                </a:solidFill>
                <a:effectLst/>
                <a:uLnTx/>
                <a:uFillTx/>
                <a:ea typeface="+mn-ea"/>
                <a:cs typeface="+mn-cs"/>
              </a:rPr>
              <a:t>Start drafting / compiling early</a:t>
            </a:r>
          </a:p>
          <a:p>
            <a:pPr marL="285750" marR="0" lvl="0" indent="-285750" algn="ctr"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chemeClr val="accent1">
                  <a:lumMod val="50000"/>
                </a:schemeClr>
              </a:solidFill>
            </a:endParaRPr>
          </a:p>
          <a:p>
            <a:pPr marL="285750" marR="0" lvl="0" indent="-285750" algn="ctr"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50000"/>
                  </a:schemeClr>
                </a:solidFill>
                <a:effectLst/>
                <a:uLnTx/>
                <a:uFillTx/>
                <a:ea typeface="+mn-ea"/>
                <a:cs typeface="+mn-cs"/>
              </a:rPr>
              <a:t>CHOP expects PIs to use the new format by October 2021</a:t>
            </a:r>
          </a:p>
          <a:p>
            <a:pPr marL="285750" marR="0" lvl="0" indent="-285750" algn="ctr"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accent1">
                  <a:lumMod val="50000"/>
                </a:schemeClr>
              </a:solidFill>
              <a:effectLst/>
              <a:uLnTx/>
              <a:uFillTx/>
              <a:ea typeface="+mn-ea"/>
              <a:cs typeface="+mn-cs"/>
            </a:endParaRPr>
          </a:p>
          <a:p>
            <a:pPr marL="285750" marR="0" lvl="0" indent="-285750" algn="ctr"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accent1">
                    <a:lumMod val="50000"/>
                  </a:schemeClr>
                </a:solidFill>
              </a:rPr>
              <a:t>Leverage the resources available like </a:t>
            </a:r>
            <a:r>
              <a:rPr lang="en-US" sz="1600" dirty="0" err="1">
                <a:solidFill>
                  <a:schemeClr val="accent1">
                    <a:lumMod val="50000"/>
                  </a:schemeClr>
                </a:solidFill>
              </a:rPr>
              <a:t>eSPA</a:t>
            </a:r>
            <a:r>
              <a:rPr lang="en-US" sz="1600" dirty="0">
                <a:solidFill>
                  <a:schemeClr val="accent1">
                    <a:lumMod val="50000"/>
                  </a:schemeClr>
                </a:solidFill>
              </a:rPr>
              <a:t> for OS template / </a:t>
            </a:r>
            <a:r>
              <a:rPr lang="en-US" sz="1600" dirty="0" err="1">
                <a:solidFill>
                  <a:schemeClr val="accent1">
                    <a:lumMod val="50000"/>
                  </a:schemeClr>
                </a:solidFill>
              </a:rPr>
              <a:t>eCOI</a:t>
            </a:r>
            <a:r>
              <a:rPr lang="en-US" sz="1600" dirty="0">
                <a:solidFill>
                  <a:schemeClr val="accent1">
                    <a:lumMod val="50000"/>
                  </a:schemeClr>
                </a:solidFill>
              </a:rPr>
              <a:t> / </a:t>
            </a:r>
            <a:r>
              <a:rPr lang="en-US" sz="1600" dirty="0" err="1">
                <a:solidFill>
                  <a:schemeClr val="accent1">
                    <a:lumMod val="50000"/>
                  </a:schemeClr>
                </a:solidFill>
              </a:rPr>
              <a:t>eAgreements</a:t>
            </a:r>
            <a:r>
              <a:rPr lang="en-US" sz="1600" dirty="0">
                <a:solidFill>
                  <a:schemeClr val="accent1">
                    <a:lumMod val="50000"/>
                  </a:schemeClr>
                </a:solidFill>
              </a:rPr>
              <a:t> / SOPHIA for additional information ( SCIENCV will have an OS starting 2022)</a:t>
            </a:r>
            <a:endParaRPr kumimoji="0" lang="en-US" sz="1600" b="0" i="0" u="none" strike="noStrike" kern="1200" cap="none" spc="0" normalizeH="0" baseline="0" noProof="0" dirty="0">
              <a:ln>
                <a:noFill/>
              </a:ln>
              <a:solidFill>
                <a:schemeClr val="accent1">
                  <a:lumMod val="50000"/>
                </a:schemeClr>
              </a:solidFill>
              <a:effectLst/>
              <a:uLnTx/>
              <a:uFillTx/>
              <a:ea typeface="+mn-ea"/>
              <a:cs typeface="+mn-cs"/>
            </a:endParaRPr>
          </a:p>
          <a:p>
            <a:pPr marL="285750" marR="0" lvl="0" indent="-285750" algn="ctr"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chemeClr val="accent1">
                  <a:lumMod val="50000"/>
                </a:schemeClr>
              </a:solidFill>
            </a:endParaRPr>
          </a:p>
          <a:p>
            <a:pPr marL="285750" marR="0" lvl="0" indent="-285750" algn="ctr"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accent1">
                    <a:lumMod val="50000"/>
                  </a:schemeClr>
                </a:solidFill>
              </a:rPr>
              <a:t>Your OS/ Biosketch is a living document that you should frequently update</a:t>
            </a:r>
            <a:r>
              <a:rPr kumimoji="0" lang="en-US" sz="1600" b="0" i="0" u="none" strike="noStrike" kern="1200" cap="none" spc="0" normalizeH="0" baseline="0" noProof="0" dirty="0">
                <a:ln>
                  <a:noFill/>
                </a:ln>
                <a:solidFill>
                  <a:schemeClr val="accent1">
                    <a:lumMod val="50000"/>
                  </a:schemeClr>
                </a:solidFill>
                <a:effectLst/>
                <a:uLnTx/>
                <a:uFillTx/>
                <a:ea typeface="+mn-ea"/>
                <a:cs typeface="+mn-cs"/>
              </a:rPr>
              <a:t> </a:t>
            </a:r>
          </a:p>
          <a:p>
            <a:pPr marL="285750" marR="0" lvl="0" indent="-285750" algn="ctr"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accent1">
                  <a:lumMod val="50000"/>
                </a:schemeClr>
              </a:solidFill>
              <a:effectLst/>
              <a:uLnTx/>
              <a:uFillTx/>
              <a:ea typeface="+mn-ea"/>
              <a:cs typeface="+mn-cs"/>
            </a:endParaRPr>
          </a:p>
          <a:p>
            <a:pPr marL="285750" marR="0" lvl="0" indent="-285750" algn="ctr"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50000"/>
                  </a:schemeClr>
                </a:solidFill>
                <a:effectLst/>
                <a:uLnTx/>
                <a:uFillTx/>
                <a:ea typeface="+mn-ea"/>
                <a:cs typeface="+mn-cs"/>
              </a:rPr>
              <a:t>Contact your SPO any time you have questions </a:t>
            </a:r>
          </a:p>
          <a:p>
            <a:pPr marR="0" lvl="0" algn="ctr" defTabSz="121917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chemeClr val="accent1">
                    <a:lumMod val="50000"/>
                  </a:schemeClr>
                </a:solidFill>
                <a:effectLst/>
                <a:uLnTx/>
                <a:uFillTx/>
                <a:ea typeface="+mn-ea"/>
                <a:cs typeface="+mn-cs"/>
              </a:rPr>
              <a:t>(the earlier the better!)</a:t>
            </a:r>
          </a:p>
          <a:p>
            <a:pPr marL="285750" marR="0" lvl="0" indent="-285750" algn="ctr"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accent1">
                  <a:lumMod val="50000"/>
                </a:schemeClr>
              </a:solidFill>
              <a:effectLst/>
              <a:uLnTx/>
              <a:uFillTx/>
              <a:ea typeface="+mn-ea"/>
              <a:cs typeface="+mn-cs"/>
            </a:endParaRPr>
          </a:p>
          <a:p>
            <a:pPr marL="285750" marR="0" lvl="0" indent="-285750" algn="ctr"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50000"/>
                  </a:schemeClr>
                </a:solidFill>
                <a:effectLst/>
                <a:uLnTx/>
                <a:uFillTx/>
                <a:ea typeface="+mn-ea"/>
                <a:cs typeface="+mn-cs"/>
              </a:rPr>
              <a:t>Err on the side of disclosing more than less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accent1">
                  <a:lumMod val="50000"/>
                </a:schemeClr>
              </a:solidFill>
              <a:effectLst/>
              <a:uLnTx/>
              <a:uFillTx/>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50000"/>
                  </a:schemeClr>
                </a:solidFill>
                <a:effectLst/>
                <a:uLnTx/>
                <a:uFillTx/>
                <a:ea typeface="+mn-ea"/>
                <a:cs typeface="+mn-cs"/>
              </a:rPr>
              <a:t>Work with RBA to </a:t>
            </a:r>
            <a:r>
              <a:rPr lang="en-US" sz="1600" dirty="0">
                <a:solidFill>
                  <a:schemeClr val="accent1">
                    <a:lumMod val="50000"/>
                  </a:schemeClr>
                </a:solidFill>
              </a:rPr>
              <a:t>verify</a:t>
            </a:r>
            <a:r>
              <a:rPr kumimoji="0" lang="en-US" sz="1600" b="0" i="0" u="none" strike="noStrike" kern="1200" cap="none" spc="0" normalizeH="0" baseline="0" noProof="0" dirty="0">
                <a:ln>
                  <a:noFill/>
                </a:ln>
                <a:solidFill>
                  <a:schemeClr val="accent1">
                    <a:lumMod val="50000"/>
                  </a:schemeClr>
                </a:solidFill>
                <a:effectLst/>
                <a:uLnTx/>
                <a:uFillTx/>
                <a:ea typeface="+mn-ea"/>
                <a:cs typeface="+mn-cs"/>
              </a:rPr>
              <a:t> effort in OS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chemeClr val="accent1">
                  <a:lumMod val="50000"/>
                </a:schemeClr>
              </a:solidFill>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50000"/>
                  </a:schemeClr>
                </a:solidFill>
                <a:effectLst/>
                <a:uLnTx/>
                <a:uFillTx/>
                <a:ea typeface="+mn-ea"/>
                <a:cs typeface="+mn-cs"/>
              </a:rPr>
              <a:t>Final sign off / ownership </a:t>
            </a:r>
            <a:r>
              <a:rPr lang="en-US" sz="1600" dirty="0">
                <a:solidFill>
                  <a:schemeClr val="accent1">
                    <a:lumMod val="50000"/>
                  </a:schemeClr>
                </a:solidFill>
              </a:rPr>
              <a:t>belongs to the PI </a:t>
            </a:r>
            <a:endParaRPr kumimoji="0" lang="en-US" sz="1600" b="0" i="0" u="none" strike="noStrike" kern="1200" cap="none" spc="0" normalizeH="0" baseline="0" noProof="0" dirty="0">
              <a:ln>
                <a:noFill/>
              </a:ln>
              <a:solidFill>
                <a:schemeClr val="accent1">
                  <a:lumMod val="50000"/>
                </a:schemeClr>
              </a:solidFill>
              <a:effectLst/>
              <a:uLnTx/>
              <a:uFillTx/>
              <a:ea typeface="+mn-ea"/>
              <a:cs typeface="+mn-cs"/>
            </a:endParaRPr>
          </a:p>
        </p:txBody>
      </p:sp>
      <p:grpSp>
        <p:nvGrpSpPr>
          <p:cNvPr id="49" name="Group 48">
            <a:extLst>
              <a:ext uri="{FF2B5EF4-FFF2-40B4-BE49-F238E27FC236}">
                <a16:creationId xmlns:a16="http://schemas.microsoft.com/office/drawing/2014/main" id="{CD0EE3D2-231D-4889-8760-79932DEE2B4B}"/>
              </a:ext>
            </a:extLst>
          </p:cNvPr>
          <p:cNvGrpSpPr/>
          <p:nvPr/>
        </p:nvGrpSpPr>
        <p:grpSpPr>
          <a:xfrm>
            <a:off x="10679624" y="260127"/>
            <a:ext cx="458672" cy="417308"/>
            <a:chOff x="1295127" y="2643071"/>
            <a:chExt cx="379068" cy="378853"/>
          </a:xfrm>
          <a:solidFill>
            <a:schemeClr val="bg1"/>
          </a:solidFill>
          <a:effectLst>
            <a:outerShdw blurRad="38100" dist="25400" dir="5400000" algn="ctr" rotWithShape="0">
              <a:srgbClr val="000000">
                <a:alpha val="20000"/>
              </a:srgbClr>
            </a:outerShdw>
          </a:effectLst>
        </p:grpSpPr>
        <p:sp>
          <p:nvSpPr>
            <p:cNvPr id="50" name="Freeform 2131">
              <a:extLst>
                <a:ext uri="{FF2B5EF4-FFF2-40B4-BE49-F238E27FC236}">
                  <a16:creationId xmlns:a16="http://schemas.microsoft.com/office/drawing/2014/main" id="{EE1354B6-A623-4EB6-B278-EB1DEEC72C71}"/>
                </a:ext>
              </a:extLst>
            </p:cNvPr>
            <p:cNvSpPr>
              <a:spLocks/>
            </p:cNvSpPr>
            <p:nvPr/>
          </p:nvSpPr>
          <p:spPr bwMode="auto">
            <a:xfrm>
              <a:off x="1457837" y="2980090"/>
              <a:ext cx="55781" cy="13946"/>
            </a:xfrm>
            <a:custGeom>
              <a:avLst/>
              <a:gdLst>
                <a:gd name="T0" fmla="*/ 105 w 120"/>
                <a:gd name="T1" fmla="*/ 0 h 29"/>
                <a:gd name="T2" fmla="*/ 14 w 120"/>
                <a:gd name="T3" fmla="*/ 0 h 29"/>
                <a:gd name="T4" fmla="*/ 8 w 120"/>
                <a:gd name="T5" fmla="*/ 1 h 29"/>
                <a:gd name="T6" fmla="*/ 3 w 120"/>
                <a:gd name="T7" fmla="*/ 4 h 29"/>
                <a:gd name="T8" fmla="*/ 1 w 120"/>
                <a:gd name="T9" fmla="*/ 9 h 29"/>
                <a:gd name="T10" fmla="*/ 0 w 120"/>
                <a:gd name="T11" fmla="*/ 15 h 29"/>
                <a:gd name="T12" fmla="*/ 1 w 120"/>
                <a:gd name="T13" fmla="*/ 21 h 29"/>
                <a:gd name="T14" fmla="*/ 3 w 120"/>
                <a:gd name="T15" fmla="*/ 26 h 29"/>
                <a:gd name="T16" fmla="*/ 8 w 120"/>
                <a:gd name="T17" fmla="*/ 28 h 29"/>
                <a:gd name="T18" fmla="*/ 14 w 120"/>
                <a:gd name="T19" fmla="*/ 29 h 29"/>
                <a:gd name="T20" fmla="*/ 105 w 120"/>
                <a:gd name="T21" fmla="*/ 29 h 29"/>
                <a:gd name="T22" fmla="*/ 111 w 120"/>
                <a:gd name="T23" fmla="*/ 28 h 29"/>
                <a:gd name="T24" fmla="*/ 116 w 120"/>
                <a:gd name="T25" fmla="*/ 26 h 29"/>
                <a:gd name="T26" fmla="*/ 118 w 120"/>
                <a:gd name="T27" fmla="*/ 21 h 29"/>
                <a:gd name="T28" fmla="*/ 120 w 120"/>
                <a:gd name="T29" fmla="*/ 15 h 29"/>
                <a:gd name="T30" fmla="*/ 118 w 120"/>
                <a:gd name="T31" fmla="*/ 9 h 29"/>
                <a:gd name="T32" fmla="*/ 116 w 120"/>
                <a:gd name="T33" fmla="*/ 4 h 29"/>
                <a:gd name="T34" fmla="*/ 111 w 120"/>
                <a:gd name="T35" fmla="*/ 1 h 29"/>
                <a:gd name="T36" fmla="*/ 105 w 120"/>
                <a:gd name="T3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29">
                  <a:moveTo>
                    <a:pt x="105" y="0"/>
                  </a:moveTo>
                  <a:lnTo>
                    <a:pt x="14" y="0"/>
                  </a:lnTo>
                  <a:lnTo>
                    <a:pt x="8" y="1"/>
                  </a:lnTo>
                  <a:lnTo>
                    <a:pt x="3" y="4"/>
                  </a:lnTo>
                  <a:lnTo>
                    <a:pt x="1" y="9"/>
                  </a:lnTo>
                  <a:lnTo>
                    <a:pt x="0" y="15"/>
                  </a:lnTo>
                  <a:lnTo>
                    <a:pt x="1" y="21"/>
                  </a:lnTo>
                  <a:lnTo>
                    <a:pt x="3" y="26"/>
                  </a:lnTo>
                  <a:lnTo>
                    <a:pt x="8" y="28"/>
                  </a:lnTo>
                  <a:lnTo>
                    <a:pt x="14" y="29"/>
                  </a:lnTo>
                  <a:lnTo>
                    <a:pt x="105" y="29"/>
                  </a:lnTo>
                  <a:lnTo>
                    <a:pt x="111" y="28"/>
                  </a:lnTo>
                  <a:lnTo>
                    <a:pt x="116" y="26"/>
                  </a:lnTo>
                  <a:lnTo>
                    <a:pt x="118" y="21"/>
                  </a:lnTo>
                  <a:lnTo>
                    <a:pt x="120" y="15"/>
                  </a:lnTo>
                  <a:lnTo>
                    <a:pt x="118" y="9"/>
                  </a:lnTo>
                  <a:lnTo>
                    <a:pt x="116" y="4"/>
                  </a:lnTo>
                  <a:lnTo>
                    <a:pt x="111" y="1"/>
                  </a:lnTo>
                  <a:lnTo>
                    <a:pt x="10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lumMod val="75000"/>
                  </a:prstClr>
                </a:solidFill>
                <a:effectLst/>
                <a:uLnTx/>
                <a:uFillTx/>
                <a:latin typeface="Calibri Light"/>
                <a:ea typeface="+mn-ea"/>
                <a:cs typeface="+mn-cs"/>
              </a:endParaRPr>
            </a:p>
          </p:txBody>
        </p:sp>
        <p:sp>
          <p:nvSpPr>
            <p:cNvPr id="51" name="Freeform 2132">
              <a:extLst>
                <a:ext uri="{FF2B5EF4-FFF2-40B4-BE49-F238E27FC236}">
                  <a16:creationId xmlns:a16="http://schemas.microsoft.com/office/drawing/2014/main" id="{A2AAE063-9E5C-4405-86AC-12FE407A51C9}"/>
                </a:ext>
              </a:extLst>
            </p:cNvPr>
            <p:cNvSpPr>
              <a:spLocks/>
            </p:cNvSpPr>
            <p:nvPr/>
          </p:nvSpPr>
          <p:spPr bwMode="auto">
            <a:xfrm>
              <a:off x="1471783" y="3007978"/>
              <a:ext cx="27891" cy="13946"/>
            </a:xfrm>
            <a:custGeom>
              <a:avLst/>
              <a:gdLst>
                <a:gd name="T0" fmla="*/ 45 w 61"/>
                <a:gd name="T1" fmla="*/ 0 h 30"/>
                <a:gd name="T2" fmla="*/ 16 w 61"/>
                <a:gd name="T3" fmla="*/ 0 h 30"/>
                <a:gd name="T4" fmla="*/ 10 w 61"/>
                <a:gd name="T5" fmla="*/ 1 h 30"/>
                <a:gd name="T6" fmla="*/ 5 w 61"/>
                <a:gd name="T7" fmla="*/ 5 h 30"/>
                <a:gd name="T8" fmla="*/ 1 w 61"/>
                <a:gd name="T9" fmla="*/ 8 h 30"/>
                <a:gd name="T10" fmla="*/ 0 w 61"/>
                <a:gd name="T11" fmla="*/ 14 h 30"/>
                <a:gd name="T12" fmla="*/ 1 w 61"/>
                <a:gd name="T13" fmla="*/ 21 h 30"/>
                <a:gd name="T14" fmla="*/ 5 w 61"/>
                <a:gd name="T15" fmla="*/ 25 h 30"/>
                <a:gd name="T16" fmla="*/ 10 w 61"/>
                <a:gd name="T17" fmla="*/ 29 h 30"/>
                <a:gd name="T18" fmla="*/ 16 w 61"/>
                <a:gd name="T19" fmla="*/ 30 h 30"/>
                <a:gd name="T20" fmla="*/ 45 w 61"/>
                <a:gd name="T21" fmla="*/ 30 h 30"/>
                <a:gd name="T22" fmla="*/ 51 w 61"/>
                <a:gd name="T23" fmla="*/ 29 h 30"/>
                <a:gd name="T24" fmla="*/ 56 w 61"/>
                <a:gd name="T25" fmla="*/ 25 h 30"/>
                <a:gd name="T26" fmla="*/ 60 w 61"/>
                <a:gd name="T27" fmla="*/ 21 h 30"/>
                <a:gd name="T28" fmla="*/ 61 w 61"/>
                <a:gd name="T29" fmla="*/ 14 h 30"/>
                <a:gd name="T30" fmla="*/ 60 w 61"/>
                <a:gd name="T31" fmla="*/ 8 h 30"/>
                <a:gd name="T32" fmla="*/ 56 w 61"/>
                <a:gd name="T33" fmla="*/ 5 h 30"/>
                <a:gd name="T34" fmla="*/ 51 w 61"/>
                <a:gd name="T35" fmla="*/ 1 h 30"/>
                <a:gd name="T36" fmla="*/ 45 w 61"/>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30">
                  <a:moveTo>
                    <a:pt x="45" y="0"/>
                  </a:moveTo>
                  <a:lnTo>
                    <a:pt x="16" y="0"/>
                  </a:lnTo>
                  <a:lnTo>
                    <a:pt x="10" y="1"/>
                  </a:lnTo>
                  <a:lnTo>
                    <a:pt x="5" y="5"/>
                  </a:lnTo>
                  <a:lnTo>
                    <a:pt x="1" y="8"/>
                  </a:lnTo>
                  <a:lnTo>
                    <a:pt x="0" y="14"/>
                  </a:lnTo>
                  <a:lnTo>
                    <a:pt x="1" y="21"/>
                  </a:lnTo>
                  <a:lnTo>
                    <a:pt x="5" y="25"/>
                  </a:lnTo>
                  <a:lnTo>
                    <a:pt x="10" y="29"/>
                  </a:lnTo>
                  <a:lnTo>
                    <a:pt x="16" y="30"/>
                  </a:lnTo>
                  <a:lnTo>
                    <a:pt x="45" y="30"/>
                  </a:lnTo>
                  <a:lnTo>
                    <a:pt x="51" y="29"/>
                  </a:lnTo>
                  <a:lnTo>
                    <a:pt x="56" y="25"/>
                  </a:lnTo>
                  <a:lnTo>
                    <a:pt x="60" y="21"/>
                  </a:lnTo>
                  <a:lnTo>
                    <a:pt x="61" y="14"/>
                  </a:lnTo>
                  <a:lnTo>
                    <a:pt x="60" y="8"/>
                  </a:lnTo>
                  <a:lnTo>
                    <a:pt x="56" y="5"/>
                  </a:lnTo>
                  <a:lnTo>
                    <a:pt x="51" y="1"/>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lumMod val="75000"/>
                  </a:prstClr>
                </a:solidFill>
                <a:effectLst/>
                <a:uLnTx/>
                <a:uFillTx/>
                <a:latin typeface="Calibri Light"/>
                <a:ea typeface="+mn-ea"/>
                <a:cs typeface="+mn-cs"/>
              </a:endParaRPr>
            </a:p>
          </p:txBody>
        </p:sp>
        <p:sp>
          <p:nvSpPr>
            <p:cNvPr id="52" name="Freeform 2133">
              <a:extLst>
                <a:ext uri="{FF2B5EF4-FFF2-40B4-BE49-F238E27FC236}">
                  <a16:creationId xmlns:a16="http://schemas.microsoft.com/office/drawing/2014/main" id="{2D2C3C25-1110-4382-BF2C-EBC9505D3386}"/>
                </a:ext>
              </a:extLst>
            </p:cNvPr>
            <p:cNvSpPr>
              <a:spLocks/>
            </p:cNvSpPr>
            <p:nvPr/>
          </p:nvSpPr>
          <p:spPr bwMode="auto">
            <a:xfrm>
              <a:off x="1367192" y="2705826"/>
              <a:ext cx="237074" cy="260316"/>
            </a:xfrm>
            <a:custGeom>
              <a:avLst/>
              <a:gdLst>
                <a:gd name="T0" fmla="*/ 242 w 511"/>
                <a:gd name="T1" fmla="*/ 1 h 556"/>
                <a:gd name="T2" fmla="*/ 217 w 511"/>
                <a:gd name="T3" fmla="*/ 3 h 556"/>
                <a:gd name="T4" fmla="*/ 192 w 511"/>
                <a:gd name="T5" fmla="*/ 8 h 556"/>
                <a:gd name="T6" fmla="*/ 168 w 511"/>
                <a:gd name="T7" fmla="*/ 15 h 556"/>
                <a:gd name="T8" fmla="*/ 134 w 511"/>
                <a:gd name="T9" fmla="*/ 31 h 556"/>
                <a:gd name="T10" fmla="*/ 93 w 511"/>
                <a:gd name="T11" fmla="*/ 58 h 556"/>
                <a:gd name="T12" fmla="*/ 59 w 511"/>
                <a:gd name="T13" fmla="*/ 94 h 556"/>
                <a:gd name="T14" fmla="*/ 31 w 511"/>
                <a:gd name="T15" fmla="*/ 134 h 556"/>
                <a:gd name="T16" fmla="*/ 15 w 511"/>
                <a:gd name="T17" fmla="*/ 168 h 556"/>
                <a:gd name="T18" fmla="*/ 8 w 511"/>
                <a:gd name="T19" fmla="*/ 191 h 556"/>
                <a:gd name="T20" fmla="*/ 3 w 511"/>
                <a:gd name="T21" fmla="*/ 217 h 556"/>
                <a:gd name="T22" fmla="*/ 0 w 511"/>
                <a:gd name="T23" fmla="*/ 243 h 556"/>
                <a:gd name="T24" fmla="*/ 0 w 511"/>
                <a:gd name="T25" fmla="*/ 277 h 556"/>
                <a:gd name="T26" fmla="*/ 8 w 511"/>
                <a:gd name="T27" fmla="*/ 317 h 556"/>
                <a:gd name="T28" fmla="*/ 20 w 511"/>
                <a:gd name="T29" fmla="*/ 355 h 556"/>
                <a:gd name="T30" fmla="*/ 39 w 511"/>
                <a:gd name="T31" fmla="*/ 392 h 556"/>
                <a:gd name="T32" fmla="*/ 63 w 511"/>
                <a:gd name="T33" fmla="*/ 423 h 556"/>
                <a:gd name="T34" fmla="*/ 91 w 511"/>
                <a:gd name="T35" fmla="*/ 451 h 556"/>
                <a:gd name="T36" fmla="*/ 124 w 511"/>
                <a:gd name="T37" fmla="*/ 475 h 556"/>
                <a:gd name="T38" fmla="*/ 160 w 511"/>
                <a:gd name="T39" fmla="*/ 493 h 556"/>
                <a:gd name="T40" fmla="*/ 180 w 511"/>
                <a:gd name="T41" fmla="*/ 542 h 556"/>
                <a:gd name="T42" fmla="*/ 185 w 511"/>
                <a:gd name="T43" fmla="*/ 552 h 556"/>
                <a:gd name="T44" fmla="*/ 196 w 511"/>
                <a:gd name="T45" fmla="*/ 556 h 556"/>
                <a:gd name="T46" fmla="*/ 322 w 511"/>
                <a:gd name="T47" fmla="*/ 555 h 556"/>
                <a:gd name="T48" fmla="*/ 330 w 511"/>
                <a:gd name="T49" fmla="*/ 547 h 556"/>
                <a:gd name="T50" fmla="*/ 331 w 511"/>
                <a:gd name="T51" fmla="*/ 500 h 556"/>
                <a:gd name="T52" fmla="*/ 369 w 511"/>
                <a:gd name="T53" fmla="*/ 484 h 556"/>
                <a:gd name="T54" fmla="*/ 405 w 511"/>
                <a:gd name="T55" fmla="*/ 464 h 556"/>
                <a:gd name="T56" fmla="*/ 435 w 511"/>
                <a:gd name="T57" fmla="*/ 438 h 556"/>
                <a:gd name="T58" fmla="*/ 461 w 511"/>
                <a:gd name="T59" fmla="*/ 407 h 556"/>
                <a:gd name="T60" fmla="*/ 483 w 511"/>
                <a:gd name="T61" fmla="*/ 373 h 556"/>
                <a:gd name="T62" fmla="*/ 499 w 511"/>
                <a:gd name="T63" fmla="*/ 337 h 556"/>
                <a:gd name="T64" fmla="*/ 508 w 511"/>
                <a:gd name="T65" fmla="*/ 298 h 556"/>
                <a:gd name="T66" fmla="*/ 511 w 511"/>
                <a:gd name="T67" fmla="*/ 256 h 556"/>
                <a:gd name="T68" fmla="*/ 510 w 511"/>
                <a:gd name="T69" fmla="*/ 229 h 556"/>
                <a:gd name="T70" fmla="*/ 506 w 511"/>
                <a:gd name="T71" fmla="*/ 205 h 556"/>
                <a:gd name="T72" fmla="*/ 500 w 511"/>
                <a:gd name="T73" fmla="*/ 179 h 556"/>
                <a:gd name="T74" fmla="*/ 491 w 511"/>
                <a:gd name="T75" fmla="*/ 156 h 556"/>
                <a:gd name="T76" fmla="*/ 468 w 511"/>
                <a:gd name="T77" fmla="*/ 113 h 556"/>
                <a:gd name="T78" fmla="*/ 436 w 511"/>
                <a:gd name="T79" fmla="*/ 75 h 556"/>
                <a:gd name="T80" fmla="*/ 399 w 511"/>
                <a:gd name="T81" fmla="*/ 44 h 556"/>
                <a:gd name="T82" fmla="*/ 355 w 511"/>
                <a:gd name="T83" fmla="*/ 20 h 556"/>
                <a:gd name="T84" fmla="*/ 331 w 511"/>
                <a:gd name="T85" fmla="*/ 12 h 556"/>
                <a:gd name="T86" fmla="*/ 307 w 511"/>
                <a:gd name="T87" fmla="*/ 6 h 556"/>
                <a:gd name="T88" fmla="*/ 281 w 511"/>
                <a:gd name="T89" fmla="*/ 1 h 556"/>
                <a:gd name="T90" fmla="*/ 256 w 511"/>
                <a:gd name="T91"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1" h="556">
                  <a:moveTo>
                    <a:pt x="256" y="0"/>
                  </a:moveTo>
                  <a:lnTo>
                    <a:pt x="242" y="1"/>
                  </a:lnTo>
                  <a:lnTo>
                    <a:pt x="230" y="1"/>
                  </a:lnTo>
                  <a:lnTo>
                    <a:pt x="217" y="3"/>
                  </a:lnTo>
                  <a:lnTo>
                    <a:pt x="204" y="6"/>
                  </a:lnTo>
                  <a:lnTo>
                    <a:pt x="192" y="8"/>
                  </a:lnTo>
                  <a:lnTo>
                    <a:pt x="180" y="12"/>
                  </a:lnTo>
                  <a:lnTo>
                    <a:pt x="168" y="15"/>
                  </a:lnTo>
                  <a:lnTo>
                    <a:pt x="157" y="20"/>
                  </a:lnTo>
                  <a:lnTo>
                    <a:pt x="134" y="31"/>
                  </a:lnTo>
                  <a:lnTo>
                    <a:pt x="113" y="44"/>
                  </a:lnTo>
                  <a:lnTo>
                    <a:pt x="93" y="58"/>
                  </a:lnTo>
                  <a:lnTo>
                    <a:pt x="75" y="75"/>
                  </a:lnTo>
                  <a:lnTo>
                    <a:pt x="59" y="94"/>
                  </a:lnTo>
                  <a:lnTo>
                    <a:pt x="43" y="113"/>
                  </a:lnTo>
                  <a:lnTo>
                    <a:pt x="31" y="134"/>
                  </a:lnTo>
                  <a:lnTo>
                    <a:pt x="20" y="156"/>
                  </a:lnTo>
                  <a:lnTo>
                    <a:pt x="15" y="168"/>
                  </a:lnTo>
                  <a:lnTo>
                    <a:pt x="11" y="179"/>
                  </a:lnTo>
                  <a:lnTo>
                    <a:pt x="8" y="191"/>
                  </a:lnTo>
                  <a:lnTo>
                    <a:pt x="5" y="205"/>
                  </a:lnTo>
                  <a:lnTo>
                    <a:pt x="3" y="217"/>
                  </a:lnTo>
                  <a:lnTo>
                    <a:pt x="2" y="229"/>
                  </a:lnTo>
                  <a:lnTo>
                    <a:pt x="0" y="243"/>
                  </a:lnTo>
                  <a:lnTo>
                    <a:pt x="0" y="256"/>
                  </a:lnTo>
                  <a:lnTo>
                    <a:pt x="0" y="277"/>
                  </a:lnTo>
                  <a:lnTo>
                    <a:pt x="3" y="298"/>
                  </a:lnTo>
                  <a:lnTo>
                    <a:pt x="8" y="317"/>
                  </a:lnTo>
                  <a:lnTo>
                    <a:pt x="13" y="337"/>
                  </a:lnTo>
                  <a:lnTo>
                    <a:pt x="20" y="355"/>
                  </a:lnTo>
                  <a:lnTo>
                    <a:pt x="28" y="373"/>
                  </a:lnTo>
                  <a:lnTo>
                    <a:pt x="39" y="392"/>
                  </a:lnTo>
                  <a:lnTo>
                    <a:pt x="50" y="407"/>
                  </a:lnTo>
                  <a:lnTo>
                    <a:pt x="63" y="423"/>
                  </a:lnTo>
                  <a:lnTo>
                    <a:pt x="76" y="438"/>
                  </a:lnTo>
                  <a:lnTo>
                    <a:pt x="91" y="451"/>
                  </a:lnTo>
                  <a:lnTo>
                    <a:pt x="107" y="464"/>
                  </a:lnTo>
                  <a:lnTo>
                    <a:pt x="124" y="475"/>
                  </a:lnTo>
                  <a:lnTo>
                    <a:pt x="142" y="484"/>
                  </a:lnTo>
                  <a:lnTo>
                    <a:pt x="160" y="493"/>
                  </a:lnTo>
                  <a:lnTo>
                    <a:pt x="180" y="500"/>
                  </a:lnTo>
                  <a:lnTo>
                    <a:pt x="180" y="542"/>
                  </a:lnTo>
                  <a:lnTo>
                    <a:pt x="181" y="547"/>
                  </a:lnTo>
                  <a:lnTo>
                    <a:pt x="185" y="552"/>
                  </a:lnTo>
                  <a:lnTo>
                    <a:pt x="190" y="555"/>
                  </a:lnTo>
                  <a:lnTo>
                    <a:pt x="196" y="556"/>
                  </a:lnTo>
                  <a:lnTo>
                    <a:pt x="316" y="556"/>
                  </a:lnTo>
                  <a:lnTo>
                    <a:pt x="322" y="555"/>
                  </a:lnTo>
                  <a:lnTo>
                    <a:pt x="327" y="552"/>
                  </a:lnTo>
                  <a:lnTo>
                    <a:pt x="330" y="547"/>
                  </a:lnTo>
                  <a:lnTo>
                    <a:pt x="331" y="542"/>
                  </a:lnTo>
                  <a:lnTo>
                    <a:pt x="331" y="500"/>
                  </a:lnTo>
                  <a:lnTo>
                    <a:pt x="351" y="493"/>
                  </a:lnTo>
                  <a:lnTo>
                    <a:pt x="369" y="484"/>
                  </a:lnTo>
                  <a:lnTo>
                    <a:pt x="388" y="475"/>
                  </a:lnTo>
                  <a:lnTo>
                    <a:pt x="405" y="464"/>
                  </a:lnTo>
                  <a:lnTo>
                    <a:pt x="421" y="451"/>
                  </a:lnTo>
                  <a:lnTo>
                    <a:pt x="435" y="438"/>
                  </a:lnTo>
                  <a:lnTo>
                    <a:pt x="449" y="423"/>
                  </a:lnTo>
                  <a:lnTo>
                    <a:pt x="461" y="407"/>
                  </a:lnTo>
                  <a:lnTo>
                    <a:pt x="473" y="392"/>
                  </a:lnTo>
                  <a:lnTo>
                    <a:pt x="483" y="373"/>
                  </a:lnTo>
                  <a:lnTo>
                    <a:pt x="491" y="355"/>
                  </a:lnTo>
                  <a:lnTo>
                    <a:pt x="499" y="337"/>
                  </a:lnTo>
                  <a:lnTo>
                    <a:pt x="504" y="317"/>
                  </a:lnTo>
                  <a:lnTo>
                    <a:pt x="508" y="298"/>
                  </a:lnTo>
                  <a:lnTo>
                    <a:pt x="511" y="277"/>
                  </a:lnTo>
                  <a:lnTo>
                    <a:pt x="511" y="256"/>
                  </a:lnTo>
                  <a:lnTo>
                    <a:pt x="511" y="243"/>
                  </a:lnTo>
                  <a:lnTo>
                    <a:pt x="510" y="229"/>
                  </a:lnTo>
                  <a:lnTo>
                    <a:pt x="508" y="217"/>
                  </a:lnTo>
                  <a:lnTo>
                    <a:pt x="506" y="205"/>
                  </a:lnTo>
                  <a:lnTo>
                    <a:pt x="504" y="191"/>
                  </a:lnTo>
                  <a:lnTo>
                    <a:pt x="500" y="179"/>
                  </a:lnTo>
                  <a:lnTo>
                    <a:pt x="496" y="168"/>
                  </a:lnTo>
                  <a:lnTo>
                    <a:pt x="491" y="156"/>
                  </a:lnTo>
                  <a:lnTo>
                    <a:pt x="480" y="134"/>
                  </a:lnTo>
                  <a:lnTo>
                    <a:pt x="468" y="113"/>
                  </a:lnTo>
                  <a:lnTo>
                    <a:pt x="452" y="94"/>
                  </a:lnTo>
                  <a:lnTo>
                    <a:pt x="436" y="75"/>
                  </a:lnTo>
                  <a:lnTo>
                    <a:pt x="418" y="58"/>
                  </a:lnTo>
                  <a:lnTo>
                    <a:pt x="399" y="44"/>
                  </a:lnTo>
                  <a:lnTo>
                    <a:pt x="378" y="31"/>
                  </a:lnTo>
                  <a:lnTo>
                    <a:pt x="355" y="20"/>
                  </a:lnTo>
                  <a:lnTo>
                    <a:pt x="344" y="15"/>
                  </a:lnTo>
                  <a:lnTo>
                    <a:pt x="331" y="12"/>
                  </a:lnTo>
                  <a:lnTo>
                    <a:pt x="319" y="8"/>
                  </a:lnTo>
                  <a:lnTo>
                    <a:pt x="307" y="6"/>
                  </a:lnTo>
                  <a:lnTo>
                    <a:pt x="295" y="3"/>
                  </a:lnTo>
                  <a:lnTo>
                    <a:pt x="281" y="1"/>
                  </a:lnTo>
                  <a:lnTo>
                    <a:pt x="269" y="1"/>
                  </a:lnTo>
                  <a:lnTo>
                    <a:pt x="2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lumMod val="75000"/>
                  </a:prstClr>
                </a:solidFill>
                <a:effectLst/>
                <a:uLnTx/>
                <a:uFillTx/>
                <a:latin typeface="Calibri Light"/>
                <a:ea typeface="+mn-ea"/>
                <a:cs typeface="+mn-cs"/>
              </a:endParaRPr>
            </a:p>
          </p:txBody>
        </p:sp>
        <p:sp>
          <p:nvSpPr>
            <p:cNvPr id="53" name="Freeform 2134">
              <a:extLst>
                <a:ext uri="{FF2B5EF4-FFF2-40B4-BE49-F238E27FC236}">
                  <a16:creationId xmlns:a16="http://schemas.microsoft.com/office/drawing/2014/main" id="{886B8BCE-D323-499F-8FA0-433DA35B5FFA}"/>
                </a:ext>
              </a:extLst>
            </p:cNvPr>
            <p:cNvSpPr>
              <a:spLocks/>
            </p:cNvSpPr>
            <p:nvPr/>
          </p:nvSpPr>
          <p:spPr bwMode="auto">
            <a:xfrm>
              <a:off x="1295127" y="2810415"/>
              <a:ext cx="41837" cy="16271"/>
            </a:xfrm>
            <a:custGeom>
              <a:avLst/>
              <a:gdLst>
                <a:gd name="T0" fmla="*/ 76 w 90"/>
                <a:gd name="T1" fmla="*/ 0 h 31"/>
                <a:gd name="T2" fmla="*/ 16 w 90"/>
                <a:gd name="T3" fmla="*/ 0 h 31"/>
                <a:gd name="T4" fmla="*/ 10 w 90"/>
                <a:gd name="T5" fmla="*/ 2 h 31"/>
                <a:gd name="T6" fmla="*/ 5 w 90"/>
                <a:gd name="T7" fmla="*/ 5 h 31"/>
                <a:gd name="T8" fmla="*/ 1 w 90"/>
                <a:gd name="T9" fmla="*/ 10 h 31"/>
                <a:gd name="T10" fmla="*/ 0 w 90"/>
                <a:gd name="T11" fmla="*/ 15 h 31"/>
                <a:gd name="T12" fmla="*/ 1 w 90"/>
                <a:gd name="T13" fmla="*/ 21 h 31"/>
                <a:gd name="T14" fmla="*/ 5 w 90"/>
                <a:gd name="T15" fmla="*/ 26 h 31"/>
                <a:gd name="T16" fmla="*/ 10 w 90"/>
                <a:gd name="T17" fmla="*/ 30 h 31"/>
                <a:gd name="T18" fmla="*/ 16 w 90"/>
                <a:gd name="T19" fmla="*/ 31 h 31"/>
                <a:gd name="T20" fmla="*/ 76 w 90"/>
                <a:gd name="T21" fmla="*/ 31 h 31"/>
                <a:gd name="T22" fmla="*/ 82 w 90"/>
                <a:gd name="T23" fmla="*/ 30 h 31"/>
                <a:gd name="T24" fmla="*/ 87 w 90"/>
                <a:gd name="T25" fmla="*/ 26 h 31"/>
                <a:gd name="T26" fmla="*/ 89 w 90"/>
                <a:gd name="T27" fmla="*/ 21 h 31"/>
                <a:gd name="T28" fmla="*/ 90 w 90"/>
                <a:gd name="T29" fmla="*/ 15 h 31"/>
                <a:gd name="T30" fmla="*/ 89 w 90"/>
                <a:gd name="T31" fmla="*/ 10 h 31"/>
                <a:gd name="T32" fmla="*/ 87 w 90"/>
                <a:gd name="T33" fmla="*/ 5 h 31"/>
                <a:gd name="T34" fmla="*/ 82 w 90"/>
                <a:gd name="T35" fmla="*/ 2 h 31"/>
                <a:gd name="T36" fmla="*/ 76 w 90"/>
                <a:gd name="T3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31">
                  <a:moveTo>
                    <a:pt x="76" y="0"/>
                  </a:moveTo>
                  <a:lnTo>
                    <a:pt x="16" y="0"/>
                  </a:lnTo>
                  <a:lnTo>
                    <a:pt x="10" y="2"/>
                  </a:lnTo>
                  <a:lnTo>
                    <a:pt x="5" y="5"/>
                  </a:lnTo>
                  <a:lnTo>
                    <a:pt x="1" y="10"/>
                  </a:lnTo>
                  <a:lnTo>
                    <a:pt x="0" y="15"/>
                  </a:lnTo>
                  <a:lnTo>
                    <a:pt x="1" y="21"/>
                  </a:lnTo>
                  <a:lnTo>
                    <a:pt x="5" y="26"/>
                  </a:lnTo>
                  <a:lnTo>
                    <a:pt x="10" y="30"/>
                  </a:lnTo>
                  <a:lnTo>
                    <a:pt x="16" y="31"/>
                  </a:lnTo>
                  <a:lnTo>
                    <a:pt x="76" y="31"/>
                  </a:lnTo>
                  <a:lnTo>
                    <a:pt x="82" y="30"/>
                  </a:lnTo>
                  <a:lnTo>
                    <a:pt x="87" y="26"/>
                  </a:lnTo>
                  <a:lnTo>
                    <a:pt x="89" y="21"/>
                  </a:lnTo>
                  <a:lnTo>
                    <a:pt x="90" y="15"/>
                  </a:lnTo>
                  <a:lnTo>
                    <a:pt x="89" y="10"/>
                  </a:lnTo>
                  <a:lnTo>
                    <a:pt x="87" y="5"/>
                  </a:lnTo>
                  <a:lnTo>
                    <a:pt x="82" y="2"/>
                  </a:ln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lumMod val="75000"/>
                  </a:prstClr>
                </a:solidFill>
                <a:effectLst/>
                <a:uLnTx/>
                <a:uFillTx/>
                <a:latin typeface="Calibri Light"/>
                <a:ea typeface="+mn-ea"/>
                <a:cs typeface="+mn-cs"/>
              </a:endParaRPr>
            </a:p>
          </p:txBody>
        </p:sp>
        <p:sp>
          <p:nvSpPr>
            <p:cNvPr id="54" name="Freeform 2135">
              <a:extLst>
                <a:ext uri="{FF2B5EF4-FFF2-40B4-BE49-F238E27FC236}">
                  <a16:creationId xmlns:a16="http://schemas.microsoft.com/office/drawing/2014/main" id="{DA8265E7-61DE-418A-8338-5AE66C5127DE}"/>
                </a:ext>
              </a:extLst>
            </p:cNvPr>
            <p:cNvSpPr>
              <a:spLocks/>
            </p:cNvSpPr>
            <p:nvPr/>
          </p:nvSpPr>
          <p:spPr bwMode="auto">
            <a:xfrm>
              <a:off x="1336977" y="2684907"/>
              <a:ext cx="51134" cy="51134"/>
            </a:xfrm>
            <a:custGeom>
              <a:avLst/>
              <a:gdLst>
                <a:gd name="T0" fmla="*/ 91 w 107"/>
                <a:gd name="T1" fmla="*/ 107 h 107"/>
                <a:gd name="T2" fmla="*/ 97 w 107"/>
                <a:gd name="T3" fmla="*/ 105 h 107"/>
                <a:gd name="T4" fmla="*/ 102 w 107"/>
                <a:gd name="T5" fmla="*/ 102 h 107"/>
                <a:gd name="T6" fmla="*/ 105 w 107"/>
                <a:gd name="T7" fmla="*/ 97 h 107"/>
                <a:gd name="T8" fmla="*/ 107 w 107"/>
                <a:gd name="T9" fmla="*/ 91 h 107"/>
                <a:gd name="T10" fmla="*/ 105 w 107"/>
                <a:gd name="T11" fmla="*/ 86 h 107"/>
                <a:gd name="T12" fmla="*/ 102 w 107"/>
                <a:gd name="T13" fmla="*/ 81 h 107"/>
                <a:gd name="T14" fmla="*/ 26 w 107"/>
                <a:gd name="T15" fmla="*/ 5 h 107"/>
                <a:gd name="T16" fmla="*/ 21 w 107"/>
                <a:gd name="T17" fmla="*/ 2 h 107"/>
                <a:gd name="T18" fmla="*/ 16 w 107"/>
                <a:gd name="T19" fmla="*/ 0 h 107"/>
                <a:gd name="T20" fmla="*/ 10 w 107"/>
                <a:gd name="T21" fmla="*/ 2 h 107"/>
                <a:gd name="T22" fmla="*/ 5 w 107"/>
                <a:gd name="T23" fmla="*/ 5 h 107"/>
                <a:gd name="T24" fmla="*/ 2 w 107"/>
                <a:gd name="T25" fmla="*/ 10 h 107"/>
                <a:gd name="T26" fmla="*/ 0 w 107"/>
                <a:gd name="T27" fmla="*/ 16 h 107"/>
                <a:gd name="T28" fmla="*/ 2 w 107"/>
                <a:gd name="T29" fmla="*/ 21 h 107"/>
                <a:gd name="T30" fmla="*/ 5 w 107"/>
                <a:gd name="T31" fmla="*/ 26 h 107"/>
                <a:gd name="T32" fmla="*/ 81 w 107"/>
                <a:gd name="T33" fmla="*/ 102 h 107"/>
                <a:gd name="T34" fmla="*/ 86 w 107"/>
                <a:gd name="T35" fmla="*/ 105 h 107"/>
                <a:gd name="T36" fmla="*/ 91 w 107"/>
                <a:gd name="T37"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107">
                  <a:moveTo>
                    <a:pt x="91" y="107"/>
                  </a:moveTo>
                  <a:lnTo>
                    <a:pt x="97" y="105"/>
                  </a:lnTo>
                  <a:lnTo>
                    <a:pt x="102" y="102"/>
                  </a:lnTo>
                  <a:lnTo>
                    <a:pt x="105" y="97"/>
                  </a:lnTo>
                  <a:lnTo>
                    <a:pt x="107" y="91"/>
                  </a:lnTo>
                  <a:lnTo>
                    <a:pt x="105" y="86"/>
                  </a:lnTo>
                  <a:lnTo>
                    <a:pt x="102" y="81"/>
                  </a:lnTo>
                  <a:lnTo>
                    <a:pt x="26" y="5"/>
                  </a:lnTo>
                  <a:lnTo>
                    <a:pt x="21" y="2"/>
                  </a:lnTo>
                  <a:lnTo>
                    <a:pt x="16" y="0"/>
                  </a:lnTo>
                  <a:lnTo>
                    <a:pt x="10" y="2"/>
                  </a:lnTo>
                  <a:lnTo>
                    <a:pt x="5" y="5"/>
                  </a:lnTo>
                  <a:lnTo>
                    <a:pt x="2" y="10"/>
                  </a:lnTo>
                  <a:lnTo>
                    <a:pt x="0" y="16"/>
                  </a:lnTo>
                  <a:lnTo>
                    <a:pt x="2" y="21"/>
                  </a:lnTo>
                  <a:lnTo>
                    <a:pt x="5" y="26"/>
                  </a:lnTo>
                  <a:lnTo>
                    <a:pt x="81" y="102"/>
                  </a:lnTo>
                  <a:lnTo>
                    <a:pt x="86" y="105"/>
                  </a:lnTo>
                  <a:lnTo>
                    <a:pt x="91"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lumMod val="75000"/>
                  </a:prstClr>
                </a:solidFill>
                <a:effectLst/>
                <a:uLnTx/>
                <a:uFillTx/>
                <a:latin typeface="Calibri Light"/>
                <a:ea typeface="+mn-ea"/>
                <a:cs typeface="+mn-cs"/>
              </a:endParaRPr>
            </a:p>
          </p:txBody>
        </p:sp>
        <p:sp>
          <p:nvSpPr>
            <p:cNvPr id="55" name="Freeform 2136">
              <a:extLst>
                <a:ext uri="{FF2B5EF4-FFF2-40B4-BE49-F238E27FC236}">
                  <a16:creationId xmlns:a16="http://schemas.microsoft.com/office/drawing/2014/main" id="{F4F60522-9809-445D-8779-2962ED6A7263}"/>
                </a:ext>
              </a:extLst>
            </p:cNvPr>
            <p:cNvSpPr>
              <a:spLocks/>
            </p:cNvSpPr>
            <p:nvPr/>
          </p:nvSpPr>
          <p:spPr bwMode="auto">
            <a:xfrm>
              <a:off x="1478746" y="2643071"/>
              <a:ext cx="13946" cy="41836"/>
            </a:xfrm>
            <a:custGeom>
              <a:avLst/>
              <a:gdLst>
                <a:gd name="T0" fmla="*/ 15 w 29"/>
                <a:gd name="T1" fmla="*/ 90 h 90"/>
                <a:gd name="T2" fmla="*/ 21 w 29"/>
                <a:gd name="T3" fmla="*/ 89 h 90"/>
                <a:gd name="T4" fmla="*/ 26 w 29"/>
                <a:gd name="T5" fmla="*/ 87 h 90"/>
                <a:gd name="T6" fmla="*/ 28 w 29"/>
                <a:gd name="T7" fmla="*/ 82 h 90"/>
                <a:gd name="T8" fmla="*/ 29 w 29"/>
                <a:gd name="T9" fmla="*/ 76 h 90"/>
                <a:gd name="T10" fmla="*/ 29 w 29"/>
                <a:gd name="T11" fmla="*/ 16 h 90"/>
                <a:gd name="T12" fmla="*/ 28 w 29"/>
                <a:gd name="T13" fmla="*/ 10 h 90"/>
                <a:gd name="T14" fmla="*/ 26 w 29"/>
                <a:gd name="T15" fmla="*/ 5 h 90"/>
                <a:gd name="T16" fmla="*/ 21 w 29"/>
                <a:gd name="T17" fmla="*/ 1 h 90"/>
                <a:gd name="T18" fmla="*/ 15 w 29"/>
                <a:gd name="T19" fmla="*/ 0 h 90"/>
                <a:gd name="T20" fmla="*/ 9 w 29"/>
                <a:gd name="T21" fmla="*/ 1 h 90"/>
                <a:gd name="T22" fmla="*/ 4 w 29"/>
                <a:gd name="T23" fmla="*/ 5 h 90"/>
                <a:gd name="T24" fmla="*/ 1 w 29"/>
                <a:gd name="T25" fmla="*/ 10 h 90"/>
                <a:gd name="T26" fmla="*/ 0 w 29"/>
                <a:gd name="T27" fmla="*/ 16 h 90"/>
                <a:gd name="T28" fmla="*/ 0 w 29"/>
                <a:gd name="T29" fmla="*/ 76 h 90"/>
                <a:gd name="T30" fmla="*/ 1 w 29"/>
                <a:gd name="T31" fmla="*/ 82 h 90"/>
                <a:gd name="T32" fmla="*/ 4 w 29"/>
                <a:gd name="T33" fmla="*/ 87 h 90"/>
                <a:gd name="T34" fmla="*/ 9 w 29"/>
                <a:gd name="T35" fmla="*/ 89 h 90"/>
                <a:gd name="T36" fmla="*/ 15 w 29"/>
                <a:gd name="T3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90">
                  <a:moveTo>
                    <a:pt x="15" y="90"/>
                  </a:moveTo>
                  <a:lnTo>
                    <a:pt x="21" y="89"/>
                  </a:lnTo>
                  <a:lnTo>
                    <a:pt x="26" y="87"/>
                  </a:lnTo>
                  <a:lnTo>
                    <a:pt x="28" y="82"/>
                  </a:lnTo>
                  <a:lnTo>
                    <a:pt x="29" y="76"/>
                  </a:lnTo>
                  <a:lnTo>
                    <a:pt x="29" y="16"/>
                  </a:lnTo>
                  <a:lnTo>
                    <a:pt x="28" y="10"/>
                  </a:lnTo>
                  <a:lnTo>
                    <a:pt x="26" y="5"/>
                  </a:lnTo>
                  <a:lnTo>
                    <a:pt x="21" y="1"/>
                  </a:lnTo>
                  <a:lnTo>
                    <a:pt x="15" y="0"/>
                  </a:lnTo>
                  <a:lnTo>
                    <a:pt x="9" y="1"/>
                  </a:lnTo>
                  <a:lnTo>
                    <a:pt x="4" y="5"/>
                  </a:lnTo>
                  <a:lnTo>
                    <a:pt x="1" y="10"/>
                  </a:lnTo>
                  <a:lnTo>
                    <a:pt x="0" y="16"/>
                  </a:lnTo>
                  <a:lnTo>
                    <a:pt x="0" y="76"/>
                  </a:lnTo>
                  <a:lnTo>
                    <a:pt x="1" y="82"/>
                  </a:lnTo>
                  <a:lnTo>
                    <a:pt x="4" y="87"/>
                  </a:lnTo>
                  <a:lnTo>
                    <a:pt x="9" y="89"/>
                  </a:lnTo>
                  <a:lnTo>
                    <a:pt x="15"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lumMod val="75000"/>
                  </a:prstClr>
                </a:solidFill>
                <a:effectLst/>
                <a:uLnTx/>
                <a:uFillTx/>
                <a:latin typeface="Calibri Light"/>
                <a:ea typeface="+mn-ea"/>
                <a:cs typeface="+mn-cs"/>
              </a:endParaRPr>
            </a:p>
          </p:txBody>
        </p:sp>
        <p:sp>
          <p:nvSpPr>
            <p:cNvPr id="56" name="Freeform 2137">
              <a:extLst>
                <a:ext uri="{FF2B5EF4-FFF2-40B4-BE49-F238E27FC236}">
                  <a16:creationId xmlns:a16="http://schemas.microsoft.com/office/drawing/2014/main" id="{B6441DEB-9F75-44EF-ACF7-DDC60C068489}"/>
                </a:ext>
              </a:extLst>
            </p:cNvPr>
            <p:cNvSpPr>
              <a:spLocks/>
            </p:cNvSpPr>
            <p:nvPr/>
          </p:nvSpPr>
          <p:spPr bwMode="auto">
            <a:xfrm>
              <a:off x="1583373" y="2684912"/>
              <a:ext cx="48811" cy="51134"/>
            </a:xfrm>
            <a:custGeom>
              <a:avLst/>
              <a:gdLst>
                <a:gd name="T0" fmla="*/ 101 w 106"/>
                <a:gd name="T1" fmla="*/ 5 h 107"/>
                <a:gd name="T2" fmla="*/ 96 w 106"/>
                <a:gd name="T3" fmla="*/ 2 h 107"/>
                <a:gd name="T4" fmla="*/ 90 w 106"/>
                <a:gd name="T5" fmla="*/ 0 h 107"/>
                <a:gd name="T6" fmla="*/ 85 w 106"/>
                <a:gd name="T7" fmla="*/ 2 h 107"/>
                <a:gd name="T8" fmla="*/ 80 w 106"/>
                <a:gd name="T9" fmla="*/ 5 h 107"/>
                <a:gd name="T10" fmla="*/ 5 w 106"/>
                <a:gd name="T11" fmla="*/ 80 h 107"/>
                <a:gd name="T12" fmla="*/ 1 w 106"/>
                <a:gd name="T13" fmla="*/ 86 h 107"/>
                <a:gd name="T14" fmla="*/ 0 w 106"/>
                <a:gd name="T15" fmla="*/ 91 h 107"/>
                <a:gd name="T16" fmla="*/ 1 w 106"/>
                <a:gd name="T17" fmla="*/ 97 h 107"/>
                <a:gd name="T18" fmla="*/ 5 w 106"/>
                <a:gd name="T19" fmla="*/ 102 h 107"/>
                <a:gd name="T20" fmla="*/ 10 w 106"/>
                <a:gd name="T21" fmla="*/ 105 h 107"/>
                <a:gd name="T22" fmla="*/ 16 w 106"/>
                <a:gd name="T23" fmla="*/ 107 h 107"/>
                <a:gd name="T24" fmla="*/ 21 w 106"/>
                <a:gd name="T25" fmla="*/ 105 h 107"/>
                <a:gd name="T26" fmla="*/ 25 w 106"/>
                <a:gd name="T27" fmla="*/ 102 h 107"/>
                <a:gd name="T28" fmla="*/ 101 w 106"/>
                <a:gd name="T29" fmla="*/ 26 h 107"/>
                <a:gd name="T30" fmla="*/ 105 w 106"/>
                <a:gd name="T31" fmla="*/ 21 h 107"/>
                <a:gd name="T32" fmla="*/ 106 w 106"/>
                <a:gd name="T33" fmla="*/ 16 h 107"/>
                <a:gd name="T34" fmla="*/ 105 w 106"/>
                <a:gd name="T35" fmla="*/ 10 h 107"/>
                <a:gd name="T36" fmla="*/ 101 w 106"/>
                <a:gd name="T37"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 h="107">
                  <a:moveTo>
                    <a:pt x="101" y="5"/>
                  </a:moveTo>
                  <a:lnTo>
                    <a:pt x="96" y="2"/>
                  </a:lnTo>
                  <a:lnTo>
                    <a:pt x="90" y="0"/>
                  </a:lnTo>
                  <a:lnTo>
                    <a:pt x="85" y="2"/>
                  </a:lnTo>
                  <a:lnTo>
                    <a:pt x="80" y="5"/>
                  </a:lnTo>
                  <a:lnTo>
                    <a:pt x="5" y="80"/>
                  </a:lnTo>
                  <a:lnTo>
                    <a:pt x="1" y="86"/>
                  </a:lnTo>
                  <a:lnTo>
                    <a:pt x="0" y="91"/>
                  </a:lnTo>
                  <a:lnTo>
                    <a:pt x="1" y="97"/>
                  </a:lnTo>
                  <a:lnTo>
                    <a:pt x="5" y="102"/>
                  </a:lnTo>
                  <a:lnTo>
                    <a:pt x="10" y="105"/>
                  </a:lnTo>
                  <a:lnTo>
                    <a:pt x="16" y="107"/>
                  </a:lnTo>
                  <a:lnTo>
                    <a:pt x="21" y="105"/>
                  </a:lnTo>
                  <a:lnTo>
                    <a:pt x="25" y="102"/>
                  </a:lnTo>
                  <a:lnTo>
                    <a:pt x="101" y="26"/>
                  </a:lnTo>
                  <a:lnTo>
                    <a:pt x="105" y="21"/>
                  </a:lnTo>
                  <a:lnTo>
                    <a:pt x="106" y="16"/>
                  </a:lnTo>
                  <a:lnTo>
                    <a:pt x="105" y="10"/>
                  </a:lnTo>
                  <a:lnTo>
                    <a:pt x="10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lumMod val="75000"/>
                  </a:prstClr>
                </a:solidFill>
                <a:effectLst/>
                <a:uLnTx/>
                <a:uFillTx/>
                <a:latin typeface="Calibri Light"/>
                <a:ea typeface="+mn-ea"/>
                <a:cs typeface="+mn-cs"/>
              </a:endParaRPr>
            </a:p>
          </p:txBody>
        </p:sp>
        <p:sp>
          <p:nvSpPr>
            <p:cNvPr id="57" name="Freeform 2138">
              <a:extLst>
                <a:ext uri="{FF2B5EF4-FFF2-40B4-BE49-F238E27FC236}">
                  <a16:creationId xmlns:a16="http://schemas.microsoft.com/office/drawing/2014/main" id="{EAF4C9A6-DFA2-43EE-A33C-04FC08960710}"/>
                </a:ext>
              </a:extLst>
            </p:cNvPr>
            <p:cNvSpPr>
              <a:spLocks/>
            </p:cNvSpPr>
            <p:nvPr/>
          </p:nvSpPr>
          <p:spPr bwMode="auto">
            <a:xfrm>
              <a:off x="1632358" y="2810464"/>
              <a:ext cx="41837" cy="16271"/>
            </a:xfrm>
            <a:custGeom>
              <a:avLst/>
              <a:gdLst>
                <a:gd name="T0" fmla="*/ 75 w 90"/>
                <a:gd name="T1" fmla="*/ 0 h 31"/>
                <a:gd name="T2" fmla="*/ 15 w 90"/>
                <a:gd name="T3" fmla="*/ 0 h 31"/>
                <a:gd name="T4" fmla="*/ 9 w 90"/>
                <a:gd name="T5" fmla="*/ 2 h 31"/>
                <a:gd name="T6" fmla="*/ 4 w 90"/>
                <a:gd name="T7" fmla="*/ 5 h 31"/>
                <a:gd name="T8" fmla="*/ 1 w 90"/>
                <a:gd name="T9" fmla="*/ 10 h 31"/>
                <a:gd name="T10" fmla="*/ 0 w 90"/>
                <a:gd name="T11" fmla="*/ 15 h 31"/>
                <a:gd name="T12" fmla="*/ 1 w 90"/>
                <a:gd name="T13" fmla="*/ 21 h 31"/>
                <a:gd name="T14" fmla="*/ 4 w 90"/>
                <a:gd name="T15" fmla="*/ 26 h 31"/>
                <a:gd name="T16" fmla="*/ 9 w 90"/>
                <a:gd name="T17" fmla="*/ 30 h 31"/>
                <a:gd name="T18" fmla="*/ 15 w 90"/>
                <a:gd name="T19" fmla="*/ 31 h 31"/>
                <a:gd name="T20" fmla="*/ 75 w 90"/>
                <a:gd name="T21" fmla="*/ 31 h 31"/>
                <a:gd name="T22" fmla="*/ 81 w 90"/>
                <a:gd name="T23" fmla="*/ 30 h 31"/>
                <a:gd name="T24" fmla="*/ 86 w 90"/>
                <a:gd name="T25" fmla="*/ 26 h 31"/>
                <a:gd name="T26" fmla="*/ 89 w 90"/>
                <a:gd name="T27" fmla="*/ 21 h 31"/>
                <a:gd name="T28" fmla="*/ 90 w 90"/>
                <a:gd name="T29" fmla="*/ 15 h 31"/>
                <a:gd name="T30" fmla="*/ 89 w 90"/>
                <a:gd name="T31" fmla="*/ 10 h 31"/>
                <a:gd name="T32" fmla="*/ 86 w 90"/>
                <a:gd name="T33" fmla="*/ 5 h 31"/>
                <a:gd name="T34" fmla="*/ 81 w 90"/>
                <a:gd name="T35" fmla="*/ 2 h 31"/>
                <a:gd name="T36" fmla="*/ 75 w 90"/>
                <a:gd name="T3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31">
                  <a:moveTo>
                    <a:pt x="75" y="0"/>
                  </a:moveTo>
                  <a:lnTo>
                    <a:pt x="15" y="0"/>
                  </a:lnTo>
                  <a:lnTo>
                    <a:pt x="9" y="2"/>
                  </a:lnTo>
                  <a:lnTo>
                    <a:pt x="4" y="5"/>
                  </a:lnTo>
                  <a:lnTo>
                    <a:pt x="1" y="10"/>
                  </a:lnTo>
                  <a:lnTo>
                    <a:pt x="0" y="15"/>
                  </a:lnTo>
                  <a:lnTo>
                    <a:pt x="1" y="21"/>
                  </a:lnTo>
                  <a:lnTo>
                    <a:pt x="4" y="26"/>
                  </a:lnTo>
                  <a:lnTo>
                    <a:pt x="9" y="30"/>
                  </a:lnTo>
                  <a:lnTo>
                    <a:pt x="15" y="31"/>
                  </a:lnTo>
                  <a:lnTo>
                    <a:pt x="75" y="31"/>
                  </a:lnTo>
                  <a:lnTo>
                    <a:pt x="81" y="30"/>
                  </a:lnTo>
                  <a:lnTo>
                    <a:pt x="86" y="26"/>
                  </a:lnTo>
                  <a:lnTo>
                    <a:pt x="89" y="21"/>
                  </a:lnTo>
                  <a:lnTo>
                    <a:pt x="90" y="15"/>
                  </a:lnTo>
                  <a:lnTo>
                    <a:pt x="89" y="10"/>
                  </a:lnTo>
                  <a:lnTo>
                    <a:pt x="86" y="5"/>
                  </a:lnTo>
                  <a:lnTo>
                    <a:pt x="81" y="2"/>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lumMod val="75000"/>
                  </a:prstClr>
                </a:solidFill>
                <a:effectLst/>
                <a:uLnTx/>
                <a:uFillTx/>
                <a:latin typeface="Calibri Light"/>
                <a:ea typeface="+mn-ea"/>
                <a:cs typeface="+mn-cs"/>
              </a:endParaRPr>
            </a:p>
          </p:txBody>
        </p:sp>
      </p:grpSp>
      <p:sp>
        <p:nvSpPr>
          <p:cNvPr id="2" name="Title 1">
            <a:extLst>
              <a:ext uri="{FF2B5EF4-FFF2-40B4-BE49-F238E27FC236}">
                <a16:creationId xmlns:a16="http://schemas.microsoft.com/office/drawing/2014/main" id="{9BCD79CB-F97B-48AA-BF05-1965DB101852}"/>
              </a:ext>
            </a:extLst>
          </p:cNvPr>
          <p:cNvSpPr>
            <a:spLocks noGrp="1"/>
          </p:cNvSpPr>
          <p:nvPr>
            <p:ph type="title"/>
          </p:nvPr>
        </p:nvSpPr>
        <p:spPr>
          <a:xfrm>
            <a:off x="482469" y="91260"/>
            <a:ext cx="11010595" cy="926584"/>
          </a:xfrm>
        </p:spPr>
        <p:txBody>
          <a:bodyPr/>
          <a:lstStyle/>
          <a:p>
            <a:pPr algn="ctr"/>
            <a:r>
              <a:rPr lang="en-US" dirty="0"/>
              <a:t>Key takeaways – IT’s all about you! </a:t>
            </a:r>
          </a:p>
        </p:txBody>
      </p:sp>
      <p:sp>
        <p:nvSpPr>
          <p:cNvPr id="48" name="Oval 47">
            <a:extLst>
              <a:ext uri="{FF2B5EF4-FFF2-40B4-BE49-F238E27FC236}">
                <a16:creationId xmlns:a16="http://schemas.microsoft.com/office/drawing/2014/main" id="{D7FCF0EA-11AF-4212-863D-15A3075304A2}"/>
              </a:ext>
            </a:extLst>
          </p:cNvPr>
          <p:cNvSpPr>
            <a:spLocks noChangeAspect="1"/>
          </p:cNvSpPr>
          <p:nvPr/>
        </p:nvSpPr>
        <p:spPr>
          <a:xfrm>
            <a:off x="3128153" y="3457868"/>
            <a:ext cx="738421" cy="813706"/>
          </a:xfrm>
          <a:prstGeom prst="ellipse">
            <a:avLst/>
          </a:prstGeom>
          <a:solidFill>
            <a:schemeClr val="bg1"/>
          </a:solidFill>
          <a:ln>
            <a:solidFill>
              <a:srgbClr val="2674B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58" name="Freeform 65">
            <a:extLst>
              <a:ext uri="{FF2B5EF4-FFF2-40B4-BE49-F238E27FC236}">
                <a16:creationId xmlns:a16="http://schemas.microsoft.com/office/drawing/2014/main" id="{805CE122-A508-48E6-A58F-F140A4ABB865}"/>
              </a:ext>
            </a:extLst>
          </p:cNvPr>
          <p:cNvSpPr>
            <a:spLocks noEditPoints="1"/>
          </p:cNvSpPr>
          <p:nvPr/>
        </p:nvSpPr>
        <p:spPr bwMode="auto">
          <a:xfrm>
            <a:off x="3288919" y="3579034"/>
            <a:ext cx="398122" cy="481965"/>
          </a:xfrm>
          <a:custGeom>
            <a:avLst/>
            <a:gdLst>
              <a:gd name="T0" fmla="*/ 58 w 87"/>
              <a:gd name="T1" fmla="*/ 96 h 96"/>
              <a:gd name="T2" fmla="*/ 18 w 87"/>
              <a:gd name="T3" fmla="*/ 96 h 96"/>
              <a:gd name="T4" fmla="*/ 16 w 87"/>
              <a:gd name="T5" fmla="*/ 94 h 96"/>
              <a:gd name="T6" fmla="*/ 16 w 87"/>
              <a:gd name="T7" fmla="*/ 72 h 96"/>
              <a:gd name="T8" fmla="*/ 0 w 87"/>
              <a:gd name="T9" fmla="*/ 40 h 96"/>
              <a:gd name="T10" fmla="*/ 40 w 87"/>
              <a:gd name="T11" fmla="*/ 0 h 96"/>
              <a:gd name="T12" fmla="*/ 78 w 87"/>
              <a:gd name="T13" fmla="*/ 34 h 96"/>
              <a:gd name="T14" fmla="*/ 81 w 87"/>
              <a:gd name="T15" fmla="*/ 39 h 96"/>
              <a:gd name="T16" fmla="*/ 87 w 87"/>
              <a:gd name="T17" fmla="*/ 54 h 96"/>
              <a:gd name="T18" fmla="*/ 87 w 87"/>
              <a:gd name="T19" fmla="*/ 55 h 96"/>
              <a:gd name="T20" fmla="*/ 86 w 87"/>
              <a:gd name="T21" fmla="*/ 58 h 96"/>
              <a:gd name="T22" fmla="*/ 82 w 87"/>
              <a:gd name="T23" fmla="*/ 60 h 96"/>
              <a:gd name="T24" fmla="*/ 78 w 87"/>
              <a:gd name="T25" fmla="*/ 60 h 96"/>
              <a:gd name="T26" fmla="*/ 74 w 87"/>
              <a:gd name="T27" fmla="*/ 78 h 96"/>
              <a:gd name="T28" fmla="*/ 60 w 87"/>
              <a:gd name="T29" fmla="*/ 82 h 96"/>
              <a:gd name="T30" fmla="*/ 60 w 87"/>
              <a:gd name="T31" fmla="*/ 94 h 96"/>
              <a:gd name="T32" fmla="*/ 58 w 87"/>
              <a:gd name="T33" fmla="*/ 96 h 96"/>
              <a:gd name="T34" fmla="*/ 20 w 87"/>
              <a:gd name="T35" fmla="*/ 92 h 96"/>
              <a:gd name="T36" fmla="*/ 56 w 87"/>
              <a:gd name="T37" fmla="*/ 92 h 96"/>
              <a:gd name="T38" fmla="*/ 56 w 87"/>
              <a:gd name="T39" fmla="*/ 80 h 96"/>
              <a:gd name="T40" fmla="*/ 57 w 87"/>
              <a:gd name="T41" fmla="*/ 79 h 96"/>
              <a:gd name="T42" fmla="*/ 58 w 87"/>
              <a:gd name="T43" fmla="*/ 78 h 96"/>
              <a:gd name="T44" fmla="*/ 58 w 87"/>
              <a:gd name="T45" fmla="*/ 78 h 96"/>
              <a:gd name="T46" fmla="*/ 59 w 87"/>
              <a:gd name="T47" fmla="*/ 78 h 96"/>
              <a:gd name="T48" fmla="*/ 71 w 87"/>
              <a:gd name="T49" fmla="*/ 75 h 96"/>
              <a:gd name="T50" fmla="*/ 74 w 87"/>
              <a:gd name="T51" fmla="*/ 58 h 96"/>
              <a:gd name="T52" fmla="*/ 75 w 87"/>
              <a:gd name="T53" fmla="*/ 57 h 96"/>
              <a:gd name="T54" fmla="*/ 76 w 87"/>
              <a:gd name="T55" fmla="*/ 56 h 96"/>
              <a:gd name="T56" fmla="*/ 82 w 87"/>
              <a:gd name="T57" fmla="*/ 56 h 96"/>
              <a:gd name="T58" fmla="*/ 83 w 87"/>
              <a:gd name="T59" fmla="*/ 56 h 96"/>
              <a:gd name="T60" fmla="*/ 83 w 87"/>
              <a:gd name="T61" fmla="*/ 55 h 96"/>
              <a:gd name="T62" fmla="*/ 83 w 87"/>
              <a:gd name="T63" fmla="*/ 54 h 96"/>
              <a:gd name="T64" fmla="*/ 78 w 87"/>
              <a:gd name="T65" fmla="*/ 41 h 96"/>
              <a:gd name="T66" fmla="*/ 74 w 87"/>
              <a:gd name="T67" fmla="*/ 34 h 96"/>
              <a:gd name="T68" fmla="*/ 40 w 87"/>
              <a:gd name="T69" fmla="*/ 4 h 96"/>
              <a:gd name="T70" fmla="*/ 4 w 87"/>
              <a:gd name="T71" fmla="*/ 40 h 96"/>
              <a:gd name="T72" fmla="*/ 19 w 87"/>
              <a:gd name="T73" fmla="*/ 69 h 96"/>
              <a:gd name="T74" fmla="*/ 20 w 87"/>
              <a:gd name="T75" fmla="*/ 71 h 96"/>
              <a:gd name="T76" fmla="*/ 20 w 87"/>
              <a:gd name="T7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96">
                <a:moveTo>
                  <a:pt x="58" y="96"/>
                </a:moveTo>
                <a:cubicBezTo>
                  <a:pt x="18" y="96"/>
                  <a:pt x="18" y="96"/>
                  <a:pt x="18" y="96"/>
                </a:cubicBezTo>
                <a:cubicBezTo>
                  <a:pt x="17" y="96"/>
                  <a:pt x="16" y="95"/>
                  <a:pt x="16" y="94"/>
                </a:cubicBezTo>
                <a:cubicBezTo>
                  <a:pt x="16" y="72"/>
                  <a:pt x="16" y="72"/>
                  <a:pt x="16" y="72"/>
                </a:cubicBezTo>
                <a:cubicBezTo>
                  <a:pt x="5" y="65"/>
                  <a:pt x="0" y="55"/>
                  <a:pt x="0" y="40"/>
                </a:cubicBezTo>
                <a:cubicBezTo>
                  <a:pt x="0" y="18"/>
                  <a:pt x="18" y="0"/>
                  <a:pt x="40" y="0"/>
                </a:cubicBezTo>
                <a:cubicBezTo>
                  <a:pt x="59" y="0"/>
                  <a:pt x="78" y="13"/>
                  <a:pt x="78" y="34"/>
                </a:cubicBezTo>
                <a:cubicBezTo>
                  <a:pt x="78" y="34"/>
                  <a:pt x="80" y="37"/>
                  <a:pt x="81" y="39"/>
                </a:cubicBezTo>
                <a:cubicBezTo>
                  <a:pt x="84" y="44"/>
                  <a:pt x="87" y="50"/>
                  <a:pt x="87" y="54"/>
                </a:cubicBezTo>
                <a:cubicBezTo>
                  <a:pt x="87" y="55"/>
                  <a:pt x="87" y="55"/>
                  <a:pt x="87" y="55"/>
                </a:cubicBezTo>
                <a:cubicBezTo>
                  <a:pt x="87" y="56"/>
                  <a:pt x="87" y="57"/>
                  <a:pt x="86" y="58"/>
                </a:cubicBezTo>
                <a:cubicBezTo>
                  <a:pt x="85" y="59"/>
                  <a:pt x="84" y="60"/>
                  <a:pt x="82" y="60"/>
                </a:cubicBezTo>
                <a:cubicBezTo>
                  <a:pt x="81" y="60"/>
                  <a:pt x="79" y="60"/>
                  <a:pt x="78" y="60"/>
                </a:cubicBezTo>
                <a:cubicBezTo>
                  <a:pt x="78" y="65"/>
                  <a:pt x="78" y="75"/>
                  <a:pt x="74" y="78"/>
                </a:cubicBezTo>
                <a:cubicBezTo>
                  <a:pt x="71" y="81"/>
                  <a:pt x="67" y="82"/>
                  <a:pt x="60" y="82"/>
                </a:cubicBezTo>
                <a:cubicBezTo>
                  <a:pt x="60" y="94"/>
                  <a:pt x="60" y="94"/>
                  <a:pt x="60" y="94"/>
                </a:cubicBezTo>
                <a:cubicBezTo>
                  <a:pt x="60" y="95"/>
                  <a:pt x="59" y="96"/>
                  <a:pt x="58" y="96"/>
                </a:cubicBezTo>
                <a:close/>
                <a:moveTo>
                  <a:pt x="20" y="92"/>
                </a:moveTo>
                <a:cubicBezTo>
                  <a:pt x="56" y="92"/>
                  <a:pt x="56" y="92"/>
                  <a:pt x="56" y="92"/>
                </a:cubicBezTo>
                <a:cubicBezTo>
                  <a:pt x="56" y="80"/>
                  <a:pt x="56" y="80"/>
                  <a:pt x="56" y="80"/>
                </a:cubicBezTo>
                <a:cubicBezTo>
                  <a:pt x="56" y="80"/>
                  <a:pt x="56" y="79"/>
                  <a:pt x="57" y="79"/>
                </a:cubicBezTo>
                <a:cubicBezTo>
                  <a:pt x="57" y="78"/>
                  <a:pt x="57" y="78"/>
                  <a:pt x="58" y="78"/>
                </a:cubicBezTo>
                <a:cubicBezTo>
                  <a:pt x="58" y="78"/>
                  <a:pt x="58" y="78"/>
                  <a:pt x="58" y="78"/>
                </a:cubicBezTo>
                <a:cubicBezTo>
                  <a:pt x="59" y="78"/>
                  <a:pt x="59" y="78"/>
                  <a:pt x="59" y="78"/>
                </a:cubicBezTo>
                <a:cubicBezTo>
                  <a:pt x="66" y="78"/>
                  <a:pt x="69" y="77"/>
                  <a:pt x="71" y="75"/>
                </a:cubicBezTo>
                <a:cubicBezTo>
                  <a:pt x="74" y="73"/>
                  <a:pt x="74" y="64"/>
                  <a:pt x="74" y="58"/>
                </a:cubicBezTo>
                <a:cubicBezTo>
                  <a:pt x="74" y="57"/>
                  <a:pt x="74" y="57"/>
                  <a:pt x="75" y="57"/>
                </a:cubicBezTo>
                <a:cubicBezTo>
                  <a:pt x="75" y="56"/>
                  <a:pt x="76" y="56"/>
                  <a:pt x="76" y="56"/>
                </a:cubicBezTo>
                <a:cubicBezTo>
                  <a:pt x="76" y="56"/>
                  <a:pt x="80" y="56"/>
                  <a:pt x="82" y="56"/>
                </a:cubicBezTo>
                <a:cubicBezTo>
                  <a:pt x="82" y="56"/>
                  <a:pt x="83" y="56"/>
                  <a:pt x="83" y="56"/>
                </a:cubicBezTo>
                <a:cubicBezTo>
                  <a:pt x="83" y="56"/>
                  <a:pt x="83" y="55"/>
                  <a:pt x="83" y="55"/>
                </a:cubicBezTo>
                <a:cubicBezTo>
                  <a:pt x="83" y="55"/>
                  <a:pt x="83" y="54"/>
                  <a:pt x="83" y="54"/>
                </a:cubicBezTo>
                <a:cubicBezTo>
                  <a:pt x="83" y="51"/>
                  <a:pt x="80" y="45"/>
                  <a:pt x="78" y="41"/>
                </a:cubicBezTo>
                <a:cubicBezTo>
                  <a:pt x="75" y="38"/>
                  <a:pt x="74" y="35"/>
                  <a:pt x="74" y="34"/>
                </a:cubicBezTo>
                <a:cubicBezTo>
                  <a:pt x="74" y="15"/>
                  <a:pt x="57" y="4"/>
                  <a:pt x="40" y="4"/>
                </a:cubicBezTo>
                <a:cubicBezTo>
                  <a:pt x="20" y="4"/>
                  <a:pt x="4" y="20"/>
                  <a:pt x="4" y="40"/>
                </a:cubicBezTo>
                <a:cubicBezTo>
                  <a:pt x="4" y="54"/>
                  <a:pt x="9" y="63"/>
                  <a:pt x="19" y="69"/>
                </a:cubicBezTo>
                <a:cubicBezTo>
                  <a:pt x="20" y="70"/>
                  <a:pt x="20" y="70"/>
                  <a:pt x="20" y="71"/>
                </a:cubicBezTo>
                <a:lnTo>
                  <a:pt x="20" y="92"/>
                </a:lnTo>
                <a:close/>
              </a:path>
            </a:pathLst>
          </a:custGeom>
          <a:solidFill>
            <a:schemeClr val="accent1"/>
          </a:solidFill>
          <a:ln w="9525">
            <a:solidFill>
              <a:srgbClr val="2674BA"/>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59" name="Freeform 66">
            <a:extLst>
              <a:ext uri="{FF2B5EF4-FFF2-40B4-BE49-F238E27FC236}">
                <a16:creationId xmlns:a16="http://schemas.microsoft.com/office/drawing/2014/main" id="{49B4A4C3-FF7B-4630-A300-672287B6CE06}"/>
              </a:ext>
            </a:extLst>
          </p:cNvPr>
          <p:cNvSpPr>
            <a:spLocks/>
          </p:cNvSpPr>
          <p:nvPr/>
        </p:nvSpPr>
        <p:spPr bwMode="auto">
          <a:xfrm>
            <a:off x="3416019" y="3690257"/>
            <a:ext cx="173828" cy="140058"/>
          </a:xfrm>
          <a:custGeom>
            <a:avLst/>
            <a:gdLst>
              <a:gd name="T0" fmla="*/ 10 w 38"/>
              <a:gd name="T1" fmla="*/ 28 h 28"/>
              <a:gd name="T2" fmla="*/ 9 w 38"/>
              <a:gd name="T3" fmla="*/ 27 h 28"/>
              <a:gd name="T4" fmla="*/ 1 w 38"/>
              <a:gd name="T5" fmla="*/ 19 h 28"/>
              <a:gd name="T6" fmla="*/ 1 w 38"/>
              <a:gd name="T7" fmla="*/ 17 h 28"/>
              <a:gd name="T8" fmla="*/ 3 w 38"/>
              <a:gd name="T9" fmla="*/ 17 h 28"/>
              <a:gd name="T10" fmla="*/ 10 w 38"/>
              <a:gd name="T11" fmla="*/ 23 h 28"/>
              <a:gd name="T12" fmla="*/ 35 w 38"/>
              <a:gd name="T13" fmla="*/ 1 h 28"/>
              <a:gd name="T14" fmla="*/ 37 w 38"/>
              <a:gd name="T15" fmla="*/ 1 h 28"/>
              <a:gd name="T16" fmla="*/ 37 w 38"/>
              <a:gd name="T17" fmla="*/ 3 h 28"/>
              <a:gd name="T18" fmla="*/ 11 w 38"/>
              <a:gd name="T19" fmla="*/ 27 h 28"/>
              <a:gd name="T20" fmla="*/ 10 w 38"/>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28">
                <a:moveTo>
                  <a:pt x="10" y="28"/>
                </a:moveTo>
                <a:cubicBezTo>
                  <a:pt x="9" y="28"/>
                  <a:pt x="9" y="28"/>
                  <a:pt x="9" y="27"/>
                </a:cubicBezTo>
                <a:cubicBezTo>
                  <a:pt x="1" y="19"/>
                  <a:pt x="1" y="19"/>
                  <a:pt x="1" y="19"/>
                </a:cubicBezTo>
                <a:cubicBezTo>
                  <a:pt x="0" y="19"/>
                  <a:pt x="0" y="17"/>
                  <a:pt x="1" y="17"/>
                </a:cubicBezTo>
                <a:cubicBezTo>
                  <a:pt x="1" y="16"/>
                  <a:pt x="3" y="16"/>
                  <a:pt x="3" y="17"/>
                </a:cubicBezTo>
                <a:cubicBezTo>
                  <a:pt x="10" y="23"/>
                  <a:pt x="10" y="23"/>
                  <a:pt x="10" y="23"/>
                </a:cubicBezTo>
                <a:cubicBezTo>
                  <a:pt x="35" y="1"/>
                  <a:pt x="35" y="1"/>
                  <a:pt x="35" y="1"/>
                </a:cubicBezTo>
                <a:cubicBezTo>
                  <a:pt x="35" y="0"/>
                  <a:pt x="37" y="0"/>
                  <a:pt x="37" y="1"/>
                </a:cubicBezTo>
                <a:cubicBezTo>
                  <a:pt x="38" y="1"/>
                  <a:pt x="38" y="3"/>
                  <a:pt x="37" y="3"/>
                </a:cubicBezTo>
                <a:cubicBezTo>
                  <a:pt x="11" y="27"/>
                  <a:pt x="11" y="27"/>
                  <a:pt x="11" y="27"/>
                </a:cubicBezTo>
                <a:cubicBezTo>
                  <a:pt x="11" y="28"/>
                  <a:pt x="10" y="28"/>
                  <a:pt x="10" y="28"/>
                </a:cubicBezTo>
                <a:close/>
              </a:path>
            </a:pathLst>
          </a:custGeom>
          <a:solidFill>
            <a:schemeClr val="accent1"/>
          </a:solidFill>
          <a:ln w="9525">
            <a:solidFill>
              <a:srgbClr val="2674BA"/>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60" name="Freeform 67">
            <a:extLst>
              <a:ext uri="{FF2B5EF4-FFF2-40B4-BE49-F238E27FC236}">
                <a16:creationId xmlns:a16="http://schemas.microsoft.com/office/drawing/2014/main" id="{45E62E9D-06E7-4209-846D-F97693764E03}"/>
              </a:ext>
            </a:extLst>
          </p:cNvPr>
          <p:cNvSpPr>
            <a:spLocks/>
          </p:cNvSpPr>
          <p:nvPr/>
        </p:nvSpPr>
        <p:spPr bwMode="auto">
          <a:xfrm>
            <a:off x="3380505" y="3679959"/>
            <a:ext cx="181305" cy="199790"/>
          </a:xfrm>
          <a:custGeom>
            <a:avLst/>
            <a:gdLst>
              <a:gd name="T0" fmla="*/ 38 w 40"/>
              <a:gd name="T1" fmla="*/ 40 h 40"/>
              <a:gd name="T2" fmla="*/ 2 w 40"/>
              <a:gd name="T3" fmla="*/ 40 h 40"/>
              <a:gd name="T4" fmla="*/ 0 w 40"/>
              <a:gd name="T5" fmla="*/ 38 h 40"/>
              <a:gd name="T6" fmla="*/ 0 w 40"/>
              <a:gd name="T7" fmla="*/ 2 h 40"/>
              <a:gd name="T8" fmla="*/ 2 w 40"/>
              <a:gd name="T9" fmla="*/ 0 h 40"/>
              <a:gd name="T10" fmla="*/ 30 w 40"/>
              <a:gd name="T11" fmla="*/ 0 h 40"/>
              <a:gd name="T12" fmla="*/ 32 w 40"/>
              <a:gd name="T13" fmla="*/ 2 h 40"/>
              <a:gd name="T14" fmla="*/ 30 w 40"/>
              <a:gd name="T15" fmla="*/ 4 h 40"/>
              <a:gd name="T16" fmla="*/ 4 w 40"/>
              <a:gd name="T17" fmla="*/ 4 h 40"/>
              <a:gd name="T18" fmla="*/ 4 w 40"/>
              <a:gd name="T19" fmla="*/ 36 h 40"/>
              <a:gd name="T20" fmla="*/ 36 w 40"/>
              <a:gd name="T21" fmla="*/ 36 h 40"/>
              <a:gd name="T22" fmla="*/ 36 w 40"/>
              <a:gd name="T23" fmla="*/ 22 h 40"/>
              <a:gd name="T24" fmla="*/ 38 w 40"/>
              <a:gd name="T25" fmla="*/ 20 h 40"/>
              <a:gd name="T26" fmla="*/ 40 w 40"/>
              <a:gd name="T27" fmla="*/ 22 h 40"/>
              <a:gd name="T28" fmla="*/ 40 w 40"/>
              <a:gd name="T29" fmla="*/ 38 h 40"/>
              <a:gd name="T30" fmla="*/ 38 w 40"/>
              <a:gd name="T3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40">
                <a:moveTo>
                  <a:pt x="38" y="40"/>
                </a:moveTo>
                <a:cubicBezTo>
                  <a:pt x="2" y="40"/>
                  <a:pt x="2" y="40"/>
                  <a:pt x="2" y="40"/>
                </a:cubicBezTo>
                <a:cubicBezTo>
                  <a:pt x="1" y="40"/>
                  <a:pt x="0" y="39"/>
                  <a:pt x="0" y="38"/>
                </a:cubicBezTo>
                <a:cubicBezTo>
                  <a:pt x="0" y="2"/>
                  <a:pt x="0" y="2"/>
                  <a:pt x="0" y="2"/>
                </a:cubicBezTo>
                <a:cubicBezTo>
                  <a:pt x="0" y="1"/>
                  <a:pt x="1" y="0"/>
                  <a:pt x="2" y="0"/>
                </a:cubicBezTo>
                <a:cubicBezTo>
                  <a:pt x="30" y="0"/>
                  <a:pt x="30" y="0"/>
                  <a:pt x="30" y="0"/>
                </a:cubicBezTo>
                <a:cubicBezTo>
                  <a:pt x="31" y="0"/>
                  <a:pt x="32" y="1"/>
                  <a:pt x="32" y="2"/>
                </a:cubicBezTo>
                <a:cubicBezTo>
                  <a:pt x="32" y="3"/>
                  <a:pt x="31" y="4"/>
                  <a:pt x="30" y="4"/>
                </a:cubicBezTo>
                <a:cubicBezTo>
                  <a:pt x="4" y="4"/>
                  <a:pt x="4" y="4"/>
                  <a:pt x="4" y="4"/>
                </a:cubicBezTo>
                <a:cubicBezTo>
                  <a:pt x="4" y="36"/>
                  <a:pt x="4" y="36"/>
                  <a:pt x="4" y="36"/>
                </a:cubicBezTo>
                <a:cubicBezTo>
                  <a:pt x="36" y="36"/>
                  <a:pt x="36" y="36"/>
                  <a:pt x="36" y="36"/>
                </a:cubicBezTo>
                <a:cubicBezTo>
                  <a:pt x="36" y="22"/>
                  <a:pt x="36" y="22"/>
                  <a:pt x="36" y="22"/>
                </a:cubicBezTo>
                <a:cubicBezTo>
                  <a:pt x="36" y="21"/>
                  <a:pt x="37" y="20"/>
                  <a:pt x="38" y="20"/>
                </a:cubicBezTo>
                <a:cubicBezTo>
                  <a:pt x="39" y="20"/>
                  <a:pt x="40" y="21"/>
                  <a:pt x="40" y="22"/>
                </a:cubicBezTo>
                <a:cubicBezTo>
                  <a:pt x="40" y="38"/>
                  <a:pt x="40" y="38"/>
                  <a:pt x="40" y="38"/>
                </a:cubicBezTo>
                <a:cubicBezTo>
                  <a:pt x="40" y="39"/>
                  <a:pt x="39" y="40"/>
                  <a:pt x="38" y="40"/>
                </a:cubicBezTo>
                <a:close/>
              </a:path>
            </a:pathLst>
          </a:custGeom>
          <a:solidFill>
            <a:schemeClr val="accent1"/>
          </a:solidFill>
          <a:ln w="9525">
            <a:solidFill>
              <a:srgbClr val="2674BA"/>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3465192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43152-8EE3-45F9-A63F-75398AA7B933}"/>
              </a:ext>
            </a:extLst>
          </p:cNvPr>
          <p:cNvSpPr>
            <a:spLocks noGrp="1"/>
          </p:cNvSpPr>
          <p:nvPr>
            <p:ph type="title"/>
          </p:nvPr>
        </p:nvSpPr>
        <p:spPr/>
        <p:txBody>
          <a:bodyPr/>
          <a:lstStyle/>
          <a:p>
            <a:r>
              <a:rPr lang="en-US" dirty="0">
                <a:cs typeface="Arial"/>
              </a:rPr>
              <a:t>Updated </a:t>
            </a:r>
            <a:r>
              <a:rPr lang="en-US" dirty="0" err="1">
                <a:cs typeface="Arial"/>
              </a:rPr>
              <a:t>Biosketch</a:t>
            </a:r>
            <a:r>
              <a:rPr lang="en-US" dirty="0">
                <a:cs typeface="Arial"/>
              </a:rPr>
              <a:t> and OS Guidance from Other Federal Agencies</a:t>
            </a:r>
            <a:endParaRPr lang="en-US" dirty="0"/>
          </a:p>
        </p:txBody>
      </p:sp>
      <p:sp>
        <p:nvSpPr>
          <p:cNvPr id="3" name="Content Placeholder 2">
            <a:extLst>
              <a:ext uri="{FF2B5EF4-FFF2-40B4-BE49-F238E27FC236}">
                <a16:creationId xmlns:a16="http://schemas.microsoft.com/office/drawing/2014/main" id="{136014EB-8C75-42C7-9DED-3177806D1908}"/>
              </a:ext>
            </a:extLst>
          </p:cNvPr>
          <p:cNvSpPr>
            <a:spLocks noGrp="1"/>
          </p:cNvSpPr>
          <p:nvPr>
            <p:ph idx="1"/>
          </p:nvPr>
        </p:nvSpPr>
        <p:spPr/>
        <p:txBody>
          <a:bodyPr vert="horz" lIns="91440" tIns="45720" rIns="91440" bIns="45720" rtlCol="0" anchor="t">
            <a:normAutofit/>
          </a:bodyPr>
          <a:lstStyle/>
          <a:p>
            <a:r>
              <a:rPr lang="en-US" dirty="0">
                <a:latin typeface="Georgia"/>
                <a:cs typeface="Arial"/>
                <a:hlinkClick r:id="rId2"/>
              </a:rPr>
              <a:t>National Science Foundation</a:t>
            </a:r>
            <a:endParaRPr lang="en-US" dirty="0">
              <a:latin typeface="Georgia"/>
            </a:endParaRPr>
          </a:p>
          <a:p>
            <a:r>
              <a:rPr lang="en-US" dirty="0">
                <a:latin typeface="Georgia"/>
                <a:cs typeface="Arial"/>
                <a:hlinkClick r:id="rId3" action="ppaction://hlinkfile"/>
              </a:rPr>
              <a:t>Department of Defense</a:t>
            </a:r>
            <a:r>
              <a:rPr lang="en-US" dirty="0">
                <a:latin typeface="Georgia"/>
                <a:cs typeface="Arial"/>
              </a:rPr>
              <a:t> – Consult General Instructions Per RFA</a:t>
            </a:r>
          </a:p>
          <a:p>
            <a:r>
              <a:rPr lang="en-US" dirty="0">
                <a:latin typeface="Georgia"/>
                <a:cs typeface="Arial"/>
              </a:rPr>
              <a:t>Department of Energy – FOA specific</a:t>
            </a:r>
          </a:p>
          <a:p>
            <a:r>
              <a:rPr lang="en-US" dirty="0">
                <a:latin typeface="Georgia"/>
                <a:cs typeface="Arial"/>
                <a:hlinkClick r:id="rId4"/>
              </a:rPr>
              <a:t>National Aeronautics and Space Administration</a:t>
            </a:r>
            <a:endParaRPr lang="en-US" dirty="0">
              <a:latin typeface="Georgia"/>
              <a:cs typeface="Arial"/>
            </a:endParaRPr>
          </a:p>
          <a:p>
            <a:pPr marL="0" indent="0">
              <a:buNone/>
            </a:pPr>
            <a:endParaRPr lang="en-US" dirty="0">
              <a:latin typeface="Georgia"/>
              <a:cs typeface="Arial"/>
            </a:endParaRPr>
          </a:p>
        </p:txBody>
      </p:sp>
      <p:sp>
        <p:nvSpPr>
          <p:cNvPr id="4" name="Slide Number Placeholder 3">
            <a:extLst>
              <a:ext uri="{FF2B5EF4-FFF2-40B4-BE49-F238E27FC236}">
                <a16:creationId xmlns:a16="http://schemas.microsoft.com/office/drawing/2014/main" id="{58FA7EAA-E4E1-43E3-9CB5-B58957E9AD2D}"/>
              </a:ext>
            </a:extLst>
          </p:cNvPr>
          <p:cNvSpPr>
            <a:spLocks noGrp="1"/>
          </p:cNvSpPr>
          <p:nvPr>
            <p:ph type="sldNum" sz="quarter" idx="12"/>
          </p:nvPr>
        </p:nvSpPr>
        <p:spPr/>
        <p:txBody>
          <a:bodyPr/>
          <a:lstStyle/>
          <a:p>
            <a:fld id="{AD40181A-01B0-4CB8-8614-1473649F6741}" type="slidenum">
              <a:rPr lang="en-US" smtClean="0"/>
              <a:pPr/>
              <a:t>33</a:t>
            </a:fld>
            <a:endParaRPr lang="en-US"/>
          </a:p>
        </p:txBody>
      </p:sp>
    </p:spTree>
    <p:extLst>
      <p:ext uri="{BB962C8B-B14F-4D97-AF65-F5344CB8AC3E}">
        <p14:creationId xmlns:p14="http://schemas.microsoft.com/office/powerpoint/2010/main" val="279530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AC7A18-EA0D-4583-B27B-2C4AFD16ADDA}"/>
              </a:ext>
            </a:extLst>
          </p:cNvPr>
          <p:cNvSpPr>
            <a:spLocks noGrp="1"/>
          </p:cNvSpPr>
          <p:nvPr>
            <p:ph type="sldNum" sz="quarter" idx="12"/>
          </p:nvPr>
        </p:nvSpPr>
        <p:spPr/>
        <p:txBody>
          <a:bodyPr/>
          <a:lstStyle/>
          <a:p>
            <a:fld id="{AD40181A-01B0-4CB8-8614-1473649F6741}" type="slidenum">
              <a:rPr lang="en-US" smtClean="0"/>
              <a:pPr/>
              <a:t>34</a:t>
            </a:fld>
            <a:endParaRPr lang="en-US"/>
          </a:p>
        </p:txBody>
      </p:sp>
      <p:sp>
        <p:nvSpPr>
          <p:cNvPr id="3" name="Title 2">
            <a:extLst>
              <a:ext uri="{FF2B5EF4-FFF2-40B4-BE49-F238E27FC236}">
                <a16:creationId xmlns:a16="http://schemas.microsoft.com/office/drawing/2014/main" id="{413C9700-7EB1-4B36-AA38-101665FC82F0}"/>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566495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3FDBE-AE2B-4E30-8655-D4E85CFBF214}"/>
              </a:ext>
            </a:extLst>
          </p:cNvPr>
          <p:cNvSpPr>
            <a:spLocks noGrp="1"/>
          </p:cNvSpPr>
          <p:nvPr>
            <p:ph type="title"/>
          </p:nvPr>
        </p:nvSpPr>
        <p:spPr/>
        <p:txBody>
          <a:bodyPr/>
          <a:lstStyle/>
          <a:p>
            <a:r>
              <a:rPr lang="en-US" dirty="0"/>
              <a:t>Thank you for attending</a:t>
            </a:r>
          </a:p>
        </p:txBody>
      </p:sp>
      <p:sp>
        <p:nvSpPr>
          <p:cNvPr id="3" name="Content Placeholder 2">
            <a:extLst>
              <a:ext uri="{FF2B5EF4-FFF2-40B4-BE49-F238E27FC236}">
                <a16:creationId xmlns:a16="http://schemas.microsoft.com/office/drawing/2014/main" id="{644D6857-A16D-4E84-B323-69FEF0E736F9}"/>
              </a:ext>
            </a:extLst>
          </p:cNvPr>
          <p:cNvSpPr>
            <a:spLocks noGrp="1"/>
          </p:cNvSpPr>
          <p:nvPr>
            <p:ph idx="1"/>
          </p:nvPr>
        </p:nvSpPr>
        <p:spPr>
          <a:xfrm>
            <a:off x="1181405" y="1463156"/>
            <a:ext cx="11010595" cy="4079928"/>
          </a:xfrm>
        </p:spPr>
        <p:txBody>
          <a:bodyPr>
            <a:noAutofit/>
          </a:bodyPr>
          <a:lstStyle/>
          <a:p>
            <a:pPr marL="0" indent="0">
              <a:buNone/>
            </a:pPr>
            <a:r>
              <a:rPr lang="en-US" dirty="0"/>
              <a:t>If you have questions after the session, please contact your SPO.</a:t>
            </a:r>
          </a:p>
          <a:p>
            <a:pPr marL="0" indent="0">
              <a:buNone/>
            </a:pPr>
            <a:r>
              <a:rPr lang="en-US" sz="1400" b="1" dirty="0">
                <a:solidFill>
                  <a:srgbClr val="004C82"/>
                </a:solidFill>
              </a:rPr>
              <a:t>RESOURCES</a:t>
            </a:r>
            <a:br>
              <a:rPr lang="en-US" sz="1400" b="1" dirty="0">
                <a:solidFill>
                  <a:srgbClr val="004C82"/>
                </a:solidFill>
              </a:rPr>
            </a:br>
            <a:br>
              <a:rPr lang="en-US" sz="1400" b="1" u="sng" dirty="0">
                <a:solidFill>
                  <a:srgbClr val="0070C0"/>
                </a:solidFill>
              </a:rPr>
            </a:br>
            <a:r>
              <a:rPr lang="en-US" sz="1400" dirty="0">
                <a:solidFill>
                  <a:schemeClr val="accent1"/>
                </a:solidFill>
              </a:rPr>
              <a:t>Upcoming Changes to the Biographical Sketch and Other Support Format Page (NOT-OD-21-073) </a:t>
            </a:r>
            <a:br>
              <a:rPr lang="en-US" sz="1400" dirty="0">
                <a:solidFill>
                  <a:schemeClr val="accent1"/>
                </a:solidFill>
              </a:rPr>
            </a:br>
            <a:r>
              <a:rPr lang="en-US" sz="1400" u="sng" dirty="0">
                <a:solidFill>
                  <a:srgbClr val="0070C0"/>
                </a:solidFill>
                <a:hlinkClick r:id="rId2"/>
              </a:rPr>
              <a:t>https://grants.nih.gov/grants/guide/notice-files/NOT-OD-21-073.html</a:t>
            </a:r>
            <a:br>
              <a:rPr lang="en-US" sz="1400" u="sng" dirty="0">
                <a:solidFill>
                  <a:srgbClr val="0070C0"/>
                </a:solidFill>
              </a:rPr>
            </a:br>
            <a:br>
              <a:rPr lang="en-US" sz="1400" dirty="0">
                <a:solidFill>
                  <a:schemeClr val="accent1"/>
                </a:solidFill>
              </a:rPr>
            </a:br>
            <a:r>
              <a:rPr lang="en-US" sz="1400" dirty="0">
                <a:solidFill>
                  <a:schemeClr val="accent1"/>
                </a:solidFill>
              </a:rPr>
              <a:t>NIH </a:t>
            </a:r>
            <a:r>
              <a:rPr lang="en-US" sz="1400" dirty="0" err="1">
                <a:solidFill>
                  <a:schemeClr val="accent1"/>
                </a:solidFill>
              </a:rPr>
              <a:t>Biosketch</a:t>
            </a:r>
            <a:r>
              <a:rPr lang="en-US" sz="1400" dirty="0">
                <a:solidFill>
                  <a:schemeClr val="accent1"/>
                </a:solidFill>
              </a:rPr>
              <a:t> Format Pages, Instructions and Samples</a:t>
            </a:r>
            <a:br>
              <a:rPr lang="en-US" sz="1400" dirty="0">
                <a:solidFill>
                  <a:schemeClr val="accent1"/>
                </a:solidFill>
              </a:rPr>
            </a:br>
            <a:r>
              <a:rPr lang="en-US" sz="1400" dirty="0">
                <a:solidFill>
                  <a:schemeClr val="accent1"/>
                </a:solidFill>
                <a:hlinkClick r:id="rId3"/>
              </a:rPr>
              <a:t>https://grants.nih.gov/grants/forms/biosketch.htm</a:t>
            </a:r>
            <a:br>
              <a:rPr lang="en-US" sz="1400" dirty="0">
                <a:solidFill>
                  <a:schemeClr val="accent1"/>
                </a:solidFill>
              </a:rPr>
            </a:br>
            <a:br>
              <a:rPr lang="en-US" sz="1400" dirty="0">
                <a:solidFill>
                  <a:schemeClr val="accent1"/>
                </a:solidFill>
              </a:rPr>
            </a:br>
            <a:r>
              <a:rPr lang="en-US" sz="1400" dirty="0">
                <a:solidFill>
                  <a:schemeClr val="accent1"/>
                </a:solidFill>
              </a:rPr>
              <a:t>NIH Other Support </a:t>
            </a:r>
            <a:r>
              <a:rPr lang="fr-FR" sz="1400" dirty="0">
                <a:solidFill>
                  <a:schemeClr val="accent1"/>
                </a:solidFill>
              </a:rPr>
              <a:t>Format Pages, Instructions and Samples</a:t>
            </a:r>
            <a:br>
              <a:rPr lang="en-US" sz="1400" dirty="0">
                <a:solidFill>
                  <a:schemeClr val="accent1"/>
                </a:solidFill>
              </a:rPr>
            </a:br>
            <a:r>
              <a:rPr lang="en-US" sz="1400" dirty="0">
                <a:solidFill>
                  <a:schemeClr val="accent1"/>
                </a:solidFill>
                <a:hlinkClick r:id="rId4"/>
              </a:rPr>
              <a:t>https://grants.nih.gov/grants/forms/othersupport.htm</a:t>
            </a:r>
            <a:br>
              <a:rPr lang="en-US" sz="1400" dirty="0">
                <a:solidFill>
                  <a:schemeClr val="accent1"/>
                </a:solidFill>
              </a:rPr>
            </a:br>
            <a:br>
              <a:rPr lang="en-US" sz="1400" dirty="0">
                <a:solidFill>
                  <a:schemeClr val="accent1"/>
                </a:solidFill>
              </a:rPr>
            </a:br>
            <a:r>
              <a:rPr lang="en-US" sz="1400" dirty="0">
                <a:solidFill>
                  <a:schemeClr val="accent1"/>
                </a:solidFill>
              </a:rPr>
              <a:t>NIH Other Support and Foreign Component FAQ</a:t>
            </a:r>
            <a:br>
              <a:rPr lang="en-US" sz="1400" dirty="0">
                <a:solidFill>
                  <a:schemeClr val="accent1"/>
                </a:solidFill>
              </a:rPr>
            </a:br>
            <a:r>
              <a:rPr lang="en-US" sz="1400" dirty="0">
                <a:solidFill>
                  <a:schemeClr val="accent1"/>
                </a:solidFill>
                <a:hlinkClick r:id="rId5"/>
              </a:rPr>
              <a:t>https://grants.nih.gov/faqs#/other-support-and-foreign-components.htm?anchor=alphaHeader4226</a:t>
            </a:r>
            <a:br>
              <a:rPr lang="en-US" sz="1400" dirty="0">
                <a:solidFill>
                  <a:schemeClr val="accent1"/>
                </a:solidFill>
              </a:rPr>
            </a:br>
            <a:br>
              <a:rPr lang="en-US" sz="1400" dirty="0">
                <a:solidFill>
                  <a:schemeClr val="accent1"/>
                </a:solidFill>
              </a:rPr>
            </a:br>
            <a:r>
              <a:rPr lang="en-US" sz="1400" dirty="0">
                <a:solidFill>
                  <a:schemeClr val="accent1"/>
                </a:solidFill>
              </a:rPr>
              <a:t>How to find your SPO/RBA/GCS</a:t>
            </a:r>
            <a:br>
              <a:rPr lang="en-US" sz="1400" dirty="0">
                <a:solidFill>
                  <a:schemeClr val="accent1"/>
                </a:solidFill>
              </a:rPr>
            </a:br>
            <a:r>
              <a:rPr lang="en-US" sz="1400" dirty="0">
                <a:solidFill>
                  <a:schemeClr val="accent1"/>
                </a:solidFill>
                <a:hlinkClick r:id="rId6"/>
              </a:rPr>
              <a:t>https://sprbm.research.chop.edu/</a:t>
            </a:r>
            <a:endParaRPr lang="en-US" sz="1400" dirty="0">
              <a:solidFill>
                <a:schemeClr val="accent1"/>
              </a:solidFill>
            </a:endParaRPr>
          </a:p>
          <a:p>
            <a:pPr marL="0" indent="0">
              <a:buNone/>
            </a:pPr>
            <a:r>
              <a:rPr lang="en-US" sz="1400" dirty="0">
                <a:solidFill>
                  <a:schemeClr val="accent1"/>
                </a:solidFill>
              </a:rPr>
              <a:t>National Science Foundation (NSF) </a:t>
            </a:r>
            <a:r>
              <a:rPr lang="en-US" sz="1400" dirty="0" err="1">
                <a:solidFill>
                  <a:schemeClr val="accent1"/>
                </a:solidFill>
              </a:rPr>
              <a:t>SciENcv</a:t>
            </a:r>
            <a:r>
              <a:rPr lang="en-US" sz="1400" dirty="0">
                <a:solidFill>
                  <a:schemeClr val="accent1"/>
                </a:solidFill>
              </a:rPr>
              <a:t> Other Support Creation Tool</a:t>
            </a:r>
          </a:p>
          <a:p>
            <a:pPr marL="0" indent="0">
              <a:spcBef>
                <a:spcPts val="0"/>
              </a:spcBef>
              <a:buNone/>
            </a:pPr>
            <a:r>
              <a:rPr lang="en-US" sz="1400" u="sng" dirty="0">
                <a:solidFill>
                  <a:srgbClr val="0070C0"/>
                </a:solidFill>
                <a:hlinkClick r:id="rId7"/>
              </a:rPr>
              <a:t>https://www.ncbi.nlm.nih.gov/books/NBK154494/#sciencv.Using_the_NSF_Current__Pending_S</a:t>
            </a:r>
            <a:endParaRPr lang="en-US" sz="1400" u="sng" dirty="0">
              <a:solidFill>
                <a:srgbClr val="0070C0"/>
              </a:solidFill>
            </a:endParaRPr>
          </a:p>
          <a:p>
            <a:pPr marL="0" indent="0">
              <a:buNone/>
            </a:pPr>
            <a:br>
              <a:rPr lang="en-US" u="sng" dirty="0">
                <a:solidFill>
                  <a:srgbClr val="0070C0"/>
                </a:solidFill>
              </a:rPr>
            </a:br>
            <a:endParaRPr lang="en-US" dirty="0"/>
          </a:p>
        </p:txBody>
      </p:sp>
      <p:sp>
        <p:nvSpPr>
          <p:cNvPr id="4" name="Slide Number Placeholder 3">
            <a:extLst>
              <a:ext uri="{FF2B5EF4-FFF2-40B4-BE49-F238E27FC236}">
                <a16:creationId xmlns:a16="http://schemas.microsoft.com/office/drawing/2014/main" id="{F0B8D50B-04B5-4D54-81EC-F6751C7662D1}"/>
              </a:ext>
            </a:extLst>
          </p:cNvPr>
          <p:cNvSpPr>
            <a:spLocks noGrp="1"/>
          </p:cNvSpPr>
          <p:nvPr>
            <p:ph type="sldNum" sz="quarter" idx="12"/>
          </p:nvPr>
        </p:nvSpPr>
        <p:spPr/>
        <p:txBody>
          <a:bodyPr/>
          <a:lstStyle/>
          <a:p>
            <a:fld id="{AD40181A-01B0-4CB8-8614-1473649F6741}" type="slidenum">
              <a:rPr lang="en-US" smtClean="0"/>
              <a:pPr/>
              <a:t>35</a:t>
            </a:fld>
            <a:endParaRPr lang="en-US"/>
          </a:p>
        </p:txBody>
      </p:sp>
    </p:spTree>
    <p:extLst>
      <p:ext uri="{BB962C8B-B14F-4D97-AF65-F5344CB8AC3E}">
        <p14:creationId xmlns:p14="http://schemas.microsoft.com/office/powerpoint/2010/main" val="425906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50331-4CDA-4AA3-88B8-C7FA183D211E}"/>
              </a:ext>
            </a:extLst>
          </p:cNvPr>
          <p:cNvSpPr>
            <a:spLocks noGrp="1"/>
          </p:cNvSpPr>
          <p:nvPr>
            <p:ph type="title"/>
          </p:nvPr>
        </p:nvSpPr>
        <p:spPr/>
        <p:txBody>
          <a:bodyPr/>
          <a:lstStyle/>
          <a:p>
            <a:r>
              <a:rPr lang="en-US"/>
              <a:t>Summary of changes to </a:t>
            </a:r>
            <a:r>
              <a:rPr lang="en-US" err="1"/>
              <a:t>biosketches</a:t>
            </a:r>
            <a:br>
              <a:rPr lang="en-US"/>
            </a:br>
            <a:r>
              <a:rPr lang="en-US" sz="2800">
                <a:solidFill>
                  <a:schemeClr val="accent1">
                    <a:lumMod val="60000"/>
                    <a:lumOff val="40000"/>
                  </a:schemeClr>
                </a:solidFill>
              </a:rPr>
              <a:t>non-fellowship applications</a:t>
            </a:r>
            <a:endParaRPr lang="en-US">
              <a:solidFill>
                <a:schemeClr val="accent1">
                  <a:lumMod val="60000"/>
                  <a:lumOff val="40000"/>
                </a:schemeClr>
              </a:solidFill>
            </a:endParaRPr>
          </a:p>
        </p:txBody>
      </p:sp>
      <p:sp>
        <p:nvSpPr>
          <p:cNvPr id="4" name="Slide Number Placeholder 3">
            <a:extLst>
              <a:ext uri="{FF2B5EF4-FFF2-40B4-BE49-F238E27FC236}">
                <a16:creationId xmlns:a16="http://schemas.microsoft.com/office/drawing/2014/main" id="{5FF57CDC-CA81-4B14-B0D2-D5E20B9F1D12}"/>
              </a:ext>
            </a:extLst>
          </p:cNvPr>
          <p:cNvSpPr>
            <a:spLocks noGrp="1"/>
          </p:cNvSpPr>
          <p:nvPr>
            <p:ph type="sldNum" sz="quarter" idx="12"/>
          </p:nvPr>
        </p:nvSpPr>
        <p:spPr/>
        <p:txBody>
          <a:bodyPr/>
          <a:lstStyle/>
          <a:p>
            <a:fld id="{AD40181A-01B0-4CB8-8614-1473649F6741}" type="slidenum">
              <a:rPr lang="en-US" smtClean="0"/>
              <a:pPr/>
              <a:t>4</a:t>
            </a:fld>
            <a:endParaRPr lang="en-US"/>
          </a:p>
        </p:txBody>
      </p:sp>
      <p:graphicFrame>
        <p:nvGraphicFramePr>
          <p:cNvPr id="5" name="Content Placeholder 4">
            <a:extLst>
              <a:ext uri="{FF2B5EF4-FFF2-40B4-BE49-F238E27FC236}">
                <a16:creationId xmlns:a16="http://schemas.microsoft.com/office/drawing/2014/main" id="{44DE2838-373E-451F-A46E-B0B0C2E8F9BE}"/>
              </a:ext>
            </a:extLst>
          </p:cNvPr>
          <p:cNvGraphicFramePr>
            <a:graphicFrameLocks noGrp="1"/>
          </p:cNvGraphicFramePr>
          <p:nvPr>
            <p:ph idx="1"/>
            <p:extLst>
              <p:ext uri="{D42A27DB-BD31-4B8C-83A1-F6EECF244321}">
                <p14:modId xmlns:p14="http://schemas.microsoft.com/office/powerpoint/2010/main" val="1870399741"/>
              </p:ext>
            </p:extLst>
          </p:nvPr>
        </p:nvGraphicFramePr>
        <p:xfrm>
          <a:off x="1318661" y="1426479"/>
          <a:ext cx="10154653" cy="3896292"/>
        </p:xfrm>
        <a:graphic>
          <a:graphicData uri="http://schemas.openxmlformats.org/drawingml/2006/table">
            <a:tbl>
              <a:tblPr firstRow="1" bandRow="1">
                <a:tableStyleId>{5C22544A-7EE6-4342-B048-85BDC9FD1C3A}</a:tableStyleId>
              </a:tblPr>
              <a:tblGrid>
                <a:gridCol w="4627590">
                  <a:extLst>
                    <a:ext uri="{9D8B030D-6E8A-4147-A177-3AD203B41FA5}">
                      <a16:colId xmlns:a16="http://schemas.microsoft.com/office/drawing/2014/main" val="3070613729"/>
                    </a:ext>
                  </a:extLst>
                </a:gridCol>
                <a:gridCol w="5527063">
                  <a:extLst>
                    <a:ext uri="{9D8B030D-6E8A-4147-A177-3AD203B41FA5}">
                      <a16:colId xmlns:a16="http://schemas.microsoft.com/office/drawing/2014/main" val="1462576415"/>
                    </a:ext>
                  </a:extLst>
                </a:gridCol>
              </a:tblGrid>
              <a:tr h="410136">
                <a:tc>
                  <a:txBody>
                    <a:bodyPr/>
                    <a:lstStyle/>
                    <a:p>
                      <a:r>
                        <a:rPr lang="en-US"/>
                        <a:t>Old Format</a:t>
                      </a:r>
                    </a:p>
                  </a:txBody>
                  <a:tcPr/>
                </a:tc>
                <a:tc>
                  <a:txBody>
                    <a:bodyPr/>
                    <a:lstStyle/>
                    <a:p>
                      <a:r>
                        <a:rPr lang="en-US"/>
                        <a:t>New Format</a:t>
                      </a:r>
                    </a:p>
                  </a:txBody>
                  <a:tcPr/>
                </a:tc>
                <a:extLst>
                  <a:ext uri="{0D108BD9-81ED-4DB2-BD59-A6C34878D82A}">
                    <a16:rowId xmlns:a16="http://schemas.microsoft.com/office/drawing/2014/main" val="4167189785"/>
                  </a:ext>
                </a:extLst>
              </a:tr>
              <a:tr h="1332942">
                <a:tc>
                  <a:txBody>
                    <a:bodyPr/>
                    <a:lstStyle/>
                    <a:p>
                      <a:r>
                        <a:rPr lang="en-US" b="1" dirty="0">
                          <a:solidFill>
                            <a:schemeClr val="accent1">
                              <a:lumMod val="50000"/>
                            </a:schemeClr>
                          </a:solidFill>
                        </a:rPr>
                        <a:t>Section A</a:t>
                      </a:r>
                      <a:r>
                        <a:rPr lang="en-US" dirty="0">
                          <a:solidFill>
                            <a:schemeClr val="accent1">
                              <a:lumMod val="50000"/>
                            </a:schemeClr>
                          </a:solidFill>
                        </a:rPr>
                        <a:t>: Personal Statement with up to four publications/research products</a:t>
                      </a:r>
                    </a:p>
                  </a:txBody>
                  <a:tcPr/>
                </a:tc>
                <a:tc>
                  <a:txBody>
                    <a:bodyPr/>
                    <a:lstStyle/>
                    <a:p>
                      <a:r>
                        <a:rPr lang="en-US" b="1" dirty="0">
                          <a:solidFill>
                            <a:schemeClr val="tx1">
                              <a:lumMod val="75000"/>
                            </a:schemeClr>
                          </a:solidFill>
                        </a:rPr>
                        <a:t>Section A</a:t>
                      </a:r>
                      <a:r>
                        <a:rPr lang="en-US" dirty="0">
                          <a:solidFill>
                            <a:schemeClr val="tx1">
                              <a:lumMod val="75000"/>
                            </a:schemeClr>
                          </a:solidFill>
                        </a:rPr>
                        <a:t>: Personal statement with up to four publications/research products PLUS option to highlight ongoing and recently completed (past three years) research projects</a:t>
                      </a:r>
                    </a:p>
                  </a:txBody>
                  <a:tcPr/>
                </a:tc>
                <a:extLst>
                  <a:ext uri="{0D108BD9-81ED-4DB2-BD59-A6C34878D82A}">
                    <a16:rowId xmlns:a16="http://schemas.microsoft.com/office/drawing/2014/main" val="1272643534"/>
                  </a:ext>
                </a:extLst>
              </a:tr>
              <a:tr h="1435476">
                <a:tc>
                  <a:txBody>
                    <a:bodyPr/>
                    <a:lstStyle/>
                    <a:p>
                      <a:r>
                        <a:rPr lang="en-US" b="1" dirty="0">
                          <a:solidFill>
                            <a:schemeClr val="accent1">
                              <a:lumMod val="50000"/>
                            </a:schemeClr>
                          </a:solidFill>
                        </a:rPr>
                        <a:t>Section B</a:t>
                      </a:r>
                      <a:r>
                        <a:rPr lang="en-US" dirty="0">
                          <a:solidFill>
                            <a:schemeClr val="accent1">
                              <a:lumMod val="50000"/>
                            </a:schemeClr>
                          </a:solidFill>
                        </a:rPr>
                        <a:t>: </a:t>
                      </a:r>
                    </a:p>
                    <a:p>
                      <a:r>
                        <a:rPr lang="en-US" dirty="0">
                          <a:solidFill>
                            <a:schemeClr val="accent1">
                              <a:lumMod val="50000"/>
                            </a:schemeClr>
                          </a:solidFill>
                        </a:rPr>
                        <a:t>“Positions and Honors”</a:t>
                      </a:r>
                    </a:p>
                    <a:p>
                      <a:r>
                        <a:rPr lang="en-US" sz="1600" dirty="0">
                          <a:solidFill>
                            <a:schemeClr val="accent1">
                              <a:lumMod val="50000"/>
                            </a:schemeClr>
                          </a:solidFill>
                        </a:rPr>
                        <a:t>List positions you’ve held that are relevant to this application</a:t>
                      </a:r>
                    </a:p>
                  </a:txBody>
                  <a:tcPr/>
                </a:tc>
                <a:tc>
                  <a:txBody>
                    <a:bodyPr/>
                    <a:lstStyle/>
                    <a:p>
                      <a:r>
                        <a:rPr lang="en-US" b="1" dirty="0">
                          <a:solidFill>
                            <a:schemeClr val="tx1">
                              <a:lumMod val="75000"/>
                            </a:schemeClr>
                          </a:solidFill>
                        </a:rPr>
                        <a:t>Section B</a:t>
                      </a:r>
                      <a:r>
                        <a:rPr lang="en-US" dirty="0">
                          <a:solidFill>
                            <a:schemeClr val="tx1">
                              <a:lumMod val="75000"/>
                            </a:schemeClr>
                          </a:solidFill>
                        </a:rPr>
                        <a:t>: </a:t>
                      </a:r>
                    </a:p>
                    <a:p>
                      <a:r>
                        <a:rPr lang="en-US" dirty="0">
                          <a:solidFill>
                            <a:schemeClr val="tx1">
                              <a:lumMod val="75000"/>
                            </a:schemeClr>
                          </a:solidFill>
                        </a:rPr>
                        <a:t>“Positions, Scientific Appointments, and Honors”</a:t>
                      </a:r>
                    </a:p>
                    <a:p>
                      <a:r>
                        <a:rPr lang="en-US" sz="1600" dirty="0">
                          <a:solidFill>
                            <a:schemeClr val="tx1">
                              <a:lumMod val="75000"/>
                            </a:schemeClr>
                          </a:solidFill>
                        </a:rPr>
                        <a:t>Include all current positions and scientific appointments—both foreign and domestic—in reverse chronological order</a:t>
                      </a:r>
                    </a:p>
                  </a:txBody>
                  <a:tcPr/>
                </a:tc>
                <a:extLst>
                  <a:ext uri="{0D108BD9-81ED-4DB2-BD59-A6C34878D82A}">
                    <a16:rowId xmlns:a16="http://schemas.microsoft.com/office/drawing/2014/main" val="2398701609"/>
                  </a:ext>
                </a:extLst>
              </a:tr>
              <a:tr h="717738">
                <a:tc>
                  <a:txBody>
                    <a:bodyPr/>
                    <a:lstStyle/>
                    <a:p>
                      <a:r>
                        <a:rPr lang="en-US" b="1" dirty="0">
                          <a:solidFill>
                            <a:schemeClr val="accent1">
                              <a:lumMod val="50000"/>
                            </a:schemeClr>
                          </a:solidFill>
                        </a:rPr>
                        <a:t>Section D: </a:t>
                      </a:r>
                      <a:r>
                        <a:rPr lang="en-US" b="0" dirty="0">
                          <a:solidFill>
                            <a:schemeClr val="accent1">
                              <a:lumMod val="50000"/>
                            </a:schemeClr>
                          </a:solidFill>
                        </a:rPr>
                        <a:t>List of Ongoing and Recently Completed Support</a:t>
                      </a:r>
                    </a:p>
                  </a:txBody>
                  <a:tcPr/>
                </a:tc>
                <a:tc>
                  <a:txBody>
                    <a:bodyPr/>
                    <a:lstStyle/>
                    <a:p>
                      <a:r>
                        <a:rPr lang="en-US" b="1" dirty="0">
                          <a:solidFill>
                            <a:schemeClr val="tx1">
                              <a:lumMod val="75000"/>
                            </a:schemeClr>
                          </a:solidFill>
                        </a:rPr>
                        <a:t>Section D: </a:t>
                      </a:r>
                      <a:r>
                        <a:rPr lang="en-US" b="0" dirty="0">
                          <a:solidFill>
                            <a:schemeClr val="tx1">
                              <a:lumMod val="75000"/>
                            </a:schemeClr>
                          </a:solidFill>
                        </a:rPr>
                        <a:t>Removed; Support info now to be captured in Section A</a:t>
                      </a:r>
                    </a:p>
                  </a:txBody>
                  <a:tcPr/>
                </a:tc>
                <a:extLst>
                  <a:ext uri="{0D108BD9-81ED-4DB2-BD59-A6C34878D82A}">
                    <a16:rowId xmlns:a16="http://schemas.microsoft.com/office/drawing/2014/main" val="117889113"/>
                  </a:ext>
                </a:extLst>
              </a:tr>
            </a:tbl>
          </a:graphicData>
        </a:graphic>
      </p:graphicFrame>
    </p:spTree>
    <p:extLst>
      <p:ext uri="{BB962C8B-B14F-4D97-AF65-F5344CB8AC3E}">
        <p14:creationId xmlns:p14="http://schemas.microsoft.com/office/powerpoint/2010/main" val="524237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F0F96-AF9F-4E62-BF7E-F601C2091B73}"/>
              </a:ext>
            </a:extLst>
          </p:cNvPr>
          <p:cNvSpPr>
            <a:spLocks noGrp="1"/>
          </p:cNvSpPr>
          <p:nvPr>
            <p:ph type="title"/>
          </p:nvPr>
        </p:nvSpPr>
        <p:spPr/>
        <p:txBody>
          <a:bodyPr/>
          <a:lstStyle/>
          <a:p>
            <a:r>
              <a:rPr lang="en-US"/>
              <a:t>How to complete a </a:t>
            </a:r>
            <a:r>
              <a:rPr lang="en-US" err="1"/>
              <a:t>biosketch</a:t>
            </a:r>
            <a:r>
              <a:rPr lang="en-US"/>
              <a:t> </a:t>
            </a:r>
            <a:br>
              <a:rPr lang="en-US"/>
            </a:br>
            <a:r>
              <a:rPr lang="en-US"/>
              <a:t>using the new format</a:t>
            </a:r>
          </a:p>
        </p:txBody>
      </p:sp>
      <p:sp>
        <p:nvSpPr>
          <p:cNvPr id="3" name="Content Placeholder 2">
            <a:extLst>
              <a:ext uri="{FF2B5EF4-FFF2-40B4-BE49-F238E27FC236}">
                <a16:creationId xmlns:a16="http://schemas.microsoft.com/office/drawing/2014/main" id="{FB7C92DD-4F09-4A40-968F-6F67D1C55D69}"/>
              </a:ext>
            </a:extLst>
          </p:cNvPr>
          <p:cNvSpPr>
            <a:spLocks noGrp="1"/>
          </p:cNvSpPr>
          <p:nvPr>
            <p:ph idx="1"/>
          </p:nvPr>
        </p:nvSpPr>
        <p:spPr/>
        <p:txBody>
          <a:bodyPr>
            <a:normAutofit fontScale="85000" lnSpcReduction="20000"/>
          </a:bodyPr>
          <a:lstStyle/>
          <a:p>
            <a:pPr marL="0" indent="0">
              <a:buNone/>
            </a:pPr>
            <a:r>
              <a:rPr lang="en-US" sz="3300" dirty="0">
                <a:solidFill>
                  <a:schemeClr val="accent1">
                    <a:lumMod val="50000"/>
                  </a:schemeClr>
                </a:solidFill>
                <a:latin typeface="+mn-lt"/>
              </a:rPr>
              <a:t>The new non-fellowship </a:t>
            </a:r>
            <a:r>
              <a:rPr lang="en-US" sz="3300" dirty="0" err="1">
                <a:solidFill>
                  <a:schemeClr val="accent1">
                    <a:lumMod val="50000"/>
                  </a:schemeClr>
                </a:solidFill>
                <a:latin typeface="+mn-lt"/>
              </a:rPr>
              <a:t>biosketch</a:t>
            </a:r>
            <a:r>
              <a:rPr lang="en-US" sz="3300" dirty="0">
                <a:solidFill>
                  <a:schemeClr val="accent1">
                    <a:lumMod val="50000"/>
                  </a:schemeClr>
                </a:solidFill>
                <a:latin typeface="+mn-lt"/>
              </a:rPr>
              <a:t> format has three sections:</a:t>
            </a:r>
          </a:p>
          <a:p>
            <a:pPr marL="0" indent="0">
              <a:buNone/>
            </a:pPr>
            <a:r>
              <a:rPr lang="en-US" sz="3300" dirty="0">
                <a:solidFill>
                  <a:schemeClr val="tx1">
                    <a:lumMod val="75000"/>
                  </a:schemeClr>
                </a:solidFill>
                <a:latin typeface="+mn-lt"/>
              </a:rPr>
              <a:t>	</a:t>
            </a:r>
            <a:r>
              <a:rPr lang="en-US" sz="3300" b="1" dirty="0">
                <a:solidFill>
                  <a:schemeClr val="tx1">
                    <a:lumMod val="75000"/>
                  </a:schemeClr>
                </a:solidFill>
                <a:latin typeface="+mn-lt"/>
              </a:rPr>
              <a:t>A. Personal Statement</a:t>
            </a:r>
          </a:p>
          <a:p>
            <a:pPr marL="0" indent="0">
              <a:buNone/>
            </a:pPr>
            <a:r>
              <a:rPr lang="en-US" sz="3300" b="1" dirty="0">
                <a:solidFill>
                  <a:schemeClr val="tx1">
                    <a:lumMod val="75000"/>
                  </a:schemeClr>
                </a:solidFill>
                <a:latin typeface="+mn-lt"/>
              </a:rPr>
              <a:t>	B. Positions, Scientific Appointments, and Honors</a:t>
            </a:r>
          </a:p>
          <a:p>
            <a:pPr marL="0" indent="0">
              <a:buNone/>
            </a:pPr>
            <a:r>
              <a:rPr lang="en-US" sz="3300" b="1" dirty="0">
                <a:solidFill>
                  <a:schemeClr val="tx1">
                    <a:lumMod val="75000"/>
                  </a:schemeClr>
                </a:solidFill>
                <a:latin typeface="+mn-lt"/>
              </a:rPr>
              <a:t>	C. Contributions to Science</a:t>
            </a:r>
          </a:p>
          <a:p>
            <a:pPr marL="0" indent="0">
              <a:buNone/>
            </a:pPr>
            <a:endParaRPr lang="en-US" dirty="0">
              <a:latin typeface="+mn-lt"/>
            </a:endParaRPr>
          </a:p>
          <a:p>
            <a:pPr marL="0" indent="0">
              <a:buNone/>
            </a:pPr>
            <a:r>
              <a:rPr lang="en-US" dirty="0">
                <a:solidFill>
                  <a:schemeClr val="accent1">
                    <a:lumMod val="50000"/>
                  </a:schemeClr>
                </a:solidFill>
                <a:latin typeface="+mn-lt"/>
              </a:rPr>
              <a:t>The following fields on Page 1 </a:t>
            </a:r>
            <a:r>
              <a:rPr lang="en-US" b="1" dirty="0">
                <a:solidFill>
                  <a:schemeClr val="accent1">
                    <a:lumMod val="50000"/>
                  </a:schemeClr>
                </a:solidFill>
                <a:latin typeface="+mn-lt"/>
              </a:rPr>
              <a:t>will not change</a:t>
            </a:r>
            <a:r>
              <a:rPr lang="en-US" dirty="0">
                <a:solidFill>
                  <a:schemeClr val="accent1">
                    <a:lumMod val="50000"/>
                  </a:schemeClr>
                </a:solidFill>
                <a:latin typeface="+mn-lt"/>
              </a:rPr>
              <a:t>: </a:t>
            </a:r>
          </a:p>
          <a:p>
            <a:pPr lvl="1"/>
            <a:r>
              <a:rPr lang="en-US" i="1" dirty="0">
                <a:solidFill>
                  <a:schemeClr val="accent1">
                    <a:lumMod val="50000"/>
                  </a:schemeClr>
                </a:solidFill>
                <a:latin typeface="+mn-lt"/>
              </a:rPr>
              <a:t>Name</a:t>
            </a:r>
          </a:p>
          <a:p>
            <a:pPr lvl="1"/>
            <a:r>
              <a:rPr lang="en-US" i="1" dirty="0" err="1">
                <a:solidFill>
                  <a:schemeClr val="accent1">
                    <a:lumMod val="50000"/>
                  </a:schemeClr>
                </a:solidFill>
                <a:latin typeface="+mn-lt"/>
              </a:rPr>
              <a:t>eRA</a:t>
            </a:r>
            <a:r>
              <a:rPr lang="en-US" i="1" dirty="0">
                <a:solidFill>
                  <a:schemeClr val="accent1">
                    <a:lumMod val="50000"/>
                  </a:schemeClr>
                </a:solidFill>
                <a:latin typeface="+mn-lt"/>
              </a:rPr>
              <a:t> Commons User Name</a:t>
            </a:r>
          </a:p>
          <a:p>
            <a:pPr lvl="1"/>
            <a:r>
              <a:rPr lang="en-US" i="1" dirty="0">
                <a:solidFill>
                  <a:schemeClr val="accent1">
                    <a:lumMod val="50000"/>
                  </a:schemeClr>
                </a:solidFill>
                <a:latin typeface="+mn-lt"/>
              </a:rPr>
              <a:t>Position Title</a:t>
            </a:r>
          </a:p>
          <a:p>
            <a:pPr lvl="1"/>
            <a:r>
              <a:rPr lang="en-US" i="1" dirty="0">
                <a:solidFill>
                  <a:schemeClr val="accent1">
                    <a:lumMod val="50000"/>
                  </a:schemeClr>
                </a:solidFill>
                <a:latin typeface="+mn-lt"/>
              </a:rPr>
              <a:t>Education/Training</a:t>
            </a:r>
          </a:p>
        </p:txBody>
      </p:sp>
      <p:sp>
        <p:nvSpPr>
          <p:cNvPr id="4" name="Slide Number Placeholder 3">
            <a:extLst>
              <a:ext uri="{FF2B5EF4-FFF2-40B4-BE49-F238E27FC236}">
                <a16:creationId xmlns:a16="http://schemas.microsoft.com/office/drawing/2014/main" id="{293B7196-7666-48D6-8C4F-9E649B6A70A7}"/>
              </a:ext>
            </a:extLst>
          </p:cNvPr>
          <p:cNvSpPr>
            <a:spLocks noGrp="1"/>
          </p:cNvSpPr>
          <p:nvPr>
            <p:ph type="sldNum" sz="quarter" idx="12"/>
          </p:nvPr>
        </p:nvSpPr>
        <p:spPr/>
        <p:txBody>
          <a:bodyPr/>
          <a:lstStyle/>
          <a:p>
            <a:fld id="{AD40181A-01B0-4CB8-8614-1473649F6741}" type="slidenum">
              <a:rPr lang="en-US" smtClean="0"/>
              <a:pPr/>
              <a:t>5</a:t>
            </a:fld>
            <a:endParaRPr lang="en-US"/>
          </a:p>
        </p:txBody>
      </p:sp>
    </p:spTree>
    <p:extLst>
      <p:ext uri="{BB962C8B-B14F-4D97-AF65-F5344CB8AC3E}">
        <p14:creationId xmlns:p14="http://schemas.microsoft.com/office/powerpoint/2010/main" val="4137423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0C8EB-1701-4BB6-9AA1-D682DB04B1D0}"/>
              </a:ext>
            </a:extLst>
          </p:cNvPr>
          <p:cNvSpPr>
            <a:spLocks noGrp="1"/>
          </p:cNvSpPr>
          <p:nvPr>
            <p:ph type="title"/>
          </p:nvPr>
        </p:nvSpPr>
        <p:spPr/>
        <p:txBody>
          <a:bodyPr/>
          <a:lstStyle/>
          <a:p>
            <a:r>
              <a:rPr lang="en-US"/>
              <a:t>Biographical information</a:t>
            </a:r>
          </a:p>
        </p:txBody>
      </p:sp>
      <p:sp>
        <p:nvSpPr>
          <p:cNvPr id="4" name="Slide Number Placeholder 3">
            <a:extLst>
              <a:ext uri="{FF2B5EF4-FFF2-40B4-BE49-F238E27FC236}">
                <a16:creationId xmlns:a16="http://schemas.microsoft.com/office/drawing/2014/main" id="{35AC2DAC-2176-4F2B-9F74-5D7B30D8FB5F}"/>
              </a:ext>
            </a:extLst>
          </p:cNvPr>
          <p:cNvSpPr>
            <a:spLocks noGrp="1"/>
          </p:cNvSpPr>
          <p:nvPr>
            <p:ph type="sldNum" sz="quarter" idx="12"/>
          </p:nvPr>
        </p:nvSpPr>
        <p:spPr/>
        <p:txBody>
          <a:bodyPr/>
          <a:lstStyle/>
          <a:p>
            <a:fld id="{AD40181A-01B0-4CB8-8614-1473649F6741}" type="slidenum">
              <a:rPr lang="en-US" smtClean="0"/>
              <a:pPr/>
              <a:t>6</a:t>
            </a:fld>
            <a:endParaRPr lang="en-US"/>
          </a:p>
        </p:txBody>
      </p:sp>
      <p:cxnSp>
        <p:nvCxnSpPr>
          <p:cNvPr id="5" name="Straight Connector 4">
            <a:extLst>
              <a:ext uri="{FF2B5EF4-FFF2-40B4-BE49-F238E27FC236}">
                <a16:creationId xmlns:a16="http://schemas.microsoft.com/office/drawing/2014/main" id="{49E4CAA6-27EE-421A-8524-D01A9F75B342}"/>
              </a:ext>
            </a:extLst>
          </p:cNvPr>
          <p:cNvCxnSpPr>
            <a:cxnSpLocks/>
          </p:cNvCxnSpPr>
          <p:nvPr/>
        </p:nvCxnSpPr>
        <p:spPr>
          <a:xfrm>
            <a:off x="5894624" y="1558607"/>
            <a:ext cx="0" cy="341629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D77034E-E45E-41DB-A38F-A22D9A4513D3}"/>
              </a:ext>
            </a:extLst>
          </p:cNvPr>
          <p:cNvSpPr txBox="1"/>
          <p:nvPr/>
        </p:nvSpPr>
        <p:spPr>
          <a:xfrm>
            <a:off x="3151339" y="1456891"/>
            <a:ext cx="3031691" cy="369332"/>
          </a:xfrm>
          <a:prstGeom prst="rect">
            <a:avLst/>
          </a:prstGeom>
          <a:noFill/>
        </p:spPr>
        <p:txBody>
          <a:bodyPr wrap="square" rtlCol="0">
            <a:spAutoFit/>
          </a:bodyPr>
          <a:lstStyle/>
          <a:p>
            <a:r>
              <a:rPr lang="en-US" dirty="0"/>
              <a:t>Existing Format</a:t>
            </a:r>
          </a:p>
        </p:txBody>
      </p:sp>
      <p:sp>
        <p:nvSpPr>
          <p:cNvPr id="7" name="TextBox 6">
            <a:extLst>
              <a:ext uri="{FF2B5EF4-FFF2-40B4-BE49-F238E27FC236}">
                <a16:creationId xmlns:a16="http://schemas.microsoft.com/office/drawing/2014/main" id="{139ADE67-4693-4BED-A121-4BCC142CE56A}"/>
              </a:ext>
            </a:extLst>
          </p:cNvPr>
          <p:cNvSpPr txBox="1"/>
          <p:nvPr/>
        </p:nvSpPr>
        <p:spPr>
          <a:xfrm>
            <a:off x="7137609" y="1456891"/>
            <a:ext cx="3031691" cy="369332"/>
          </a:xfrm>
          <a:prstGeom prst="rect">
            <a:avLst/>
          </a:prstGeom>
          <a:noFill/>
        </p:spPr>
        <p:txBody>
          <a:bodyPr wrap="square" rtlCol="0">
            <a:spAutoFit/>
          </a:bodyPr>
          <a:lstStyle/>
          <a:p>
            <a:r>
              <a:rPr lang="en-US" dirty="0"/>
              <a:t>New Format</a:t>
            </a:r>
          </a:p>
        </p:txBody>
      </p:sp>
      <p:pic>
        <p:nvPicPr>
          <p:cNvPr id="8" name="Picture 7">
            <a:extLst>
              <a:ext uri="{FF2B5EF4-FFF2-40B4-BE49-F238E27FC236}">
                <a16:creationId xmlns:a16="http://schemas.microsoft.com/office/drawing/2014/main" id="{5AC87D52-D80A-459A-9EFD-DA807375E149}"/>
              </a:ext>
            </a:extLst>
          </p:cNvPr>
          <p:cNvPicPr>
            <a:picLocks noChangeAspect="1"/>
          </p:cNvPicPr>
          <p:nvPr/>
        </p:nvPicPr>
        <p:blipFill>
          <a:blip r:embed="rId2"/>
          <a:stretch>
            <a:fillRect/>
          </a:stretch>
        </p:blipFill>
        <p:spPr>
          <a:xfrm>
            <a:off x="6183030" y="1927851"/>
            <a:ext cx="5570618" cy="3032393"/>
          </a:xfrm>
          <a:prstGeom prst="rect">
            <a:avLst/>
          </a:prstGeom>
        </p:spPr>
      </p:pic>
      <p:pic>
        <p:nvPicPr>
          <p:cNvPr id="9" name="Picture 8">
            <a:extLst>
              <a:ext uri="{FF2B5EF4-FFF2-40B4-BE49-F238E27FC236}">
                <a16:creationId xmlns:a16="http://schemas.microsoft.com/office/drawing/2014/main" id="{794FCB08-A3EA-4750-98CE-09DCE16FD33D}"/>
              </a:ext>
            </a:extLst>
          </p:cNvPr>
          <p:cNvPicPr>
            <a:picLocks noChangeAspect="1"/>
          </p:cNvPicPr>
          <p:nvPr/>
        </p:nvPicPr>
        <p:blipFill>
          <a:blip r:embed="rId3"/>
          <a:stretch>
            <a:fillRect/>
          </a:stretch>
        </p:blipFill>
        <p:spPr>
          <a:xfrm>
            <a:off x="519724" y="1927851"/>
            <a:ext cx="5086495" cy="3181620"/>
          </a:xfrm>
          <a:prstGeom prst="rect">
            <a:avLst/>
          </a:prstGeom>
        </p:spPr>
      </p:pic>
      <p:sp>
        <p:nvSpPr>
          <p:cNvPr id="10" name="TextBox 9">
            <a:extLst>
              <a:ext uri="{FF2B5EF4-FFF2-40B4-BE49-F238E27FC236}">
                <a16:creationId xmlns:a16="http://schemas.microsoft.com/office/drawing/2014/main" id="{DA326C39-F6DA-4B0C-B170-1ACCB11E85A4}"/>
              </a:ext>
            </a:extLst>
          </p:cNvPr>
          <p:cNvSpPr txBox="1"/>
          <p:nvPr/>
        </p:nvSpPr>
        <p:spPr>
          <a:xfrm>
            <a:off x="2255931" y="5424939"/>
            <a:ext cx="9233086" cy="369332"/>
          </a:xfrm>
          <a:prstGeom prst="rect">
            <a:avLst/>
          </a:prstGeom>
          <a:noFill/>
        </p:spPr>
        <p:txBody>
          <a:bodyPr wrap="square" rtlCol="0">
            <a:spAutoFit/>
          </a:bodyPr>
          <a:lstStyle/>
          <a:p>
            <a:r>
              <a:rPr lang="en-US"/>
              <a:t>There is no change to these sections under the updated requirements.</a:t>
            </a:r>
          </a:p>
        </p:txBody>
      </p:sp>
    </p:spTree>
    <p:extLst>
      <p:ext uri="{BB962C8B-B14F-4D97-AF65-F5344CB8AC3E}">
        <p14:creationId xmlns:p14="http://schemas.microsoft.com/office/powerpoint/2010/main" val="122688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11CD-D8CC-484C-B71E-36FAE7CC6745}"/>
              </a:ext>
            </a:extLst>
          </p:cNvPr>
          <p:cNvSpPr>
            <a:spLocks noGrp="1"/>
          </p:cNvSpPr>
          <p:nvPr>
            <p:ph type="title"/>
          </p:nvPr>
        </p:nvSpPr>
        <p:spPr/>
        <p:txBody>
          <a:bodyPr/>
          <a:lstStyle/>
          <a:p>
            <a:r>
              <a:rPr lang="en-US"/>
              <a:t>Section a: personal statement</a:t>
            </a:r>
          </a:p>
        </p:txBody>
      </p:sp>
      <p:sp>
        <p:nvSpPr>
          <p:cNvPr id="4" name="Slide Number Placeholder 3">
            <a:extLst>
              <a:ext uri="{FF2B5EF4-FFF2-40B4-BE49-F238E27FC236}">
                <a16:creationId xmlns:a16="http://schemas.microsoft.com/office/drawing/2014/main" id="{79825E9C-26B7-411D-91E9-5D31E91F0F6F}"/>
              </a:ext>
            </a:extLst>
          </p:cNvPr>
          <p:cNvSpPr>
            <a:spLocks noGrp="1"/>
          </p:cNvSpPr>
          <p:nvPr>
            <p:ph type="sldNum" sz="quarter" idx="12"/>
          </p:nvPr>
        </p:nvSpPr>
        <p:spPr/>
        <p:txBody>
          <a:bodyPr/>
          <a:lstStyle/>
          <a:p>
            <a:fld id="{AD40181A-01B0-4CB8-8614-1473649F6741}" type="slidenum">
              <a:rPr lang="en-US" smtClean="0"/>
              <a:pPr/>
              <a:t>7</a:t>
            </a:fld>
            <a:endParaRPr lang="en-US"/>
          </a:p>
        </p:txBody>
      </p:sp>
      <p:sp>
        <p:nvSpPr>
          <p:cNvPr id="5" name="Content Placeholder 2">
            <a:extLst>
              <a:ext uri="{FF2B5EF4-FFF2-40B4-BE49-F238E27FC236}">
                <a16:creationId xmlns:a16="http://schemas.microsoft.com/office/drawing/2014/main" id="{51D9C864-08CA-475C-8B04-71F97D36F0C0}"/>
              </a:ext>
            </a:extLst>
          </p:cNvPr>
          <p:cNvSpPr>
            <a:spLocks noGrp="1"/>
          </p:cNvSpPr>
          <p:nvPr>
            <p:ph idx="1"/>
          </p:nvPr>
        </p:nvSpPr>
        <p:spPr>
          <a:xfrm>
            <a:off x="1222375" y="1736725"/>
            <a:ext cx="10414568" cy="3894138"/>
          </a:xfrm>
        </p:spPr>
        <p:txBody>
          <a:bodyPr/>
          <a:lstStyle/>
          <a:p>
            <a:pPr marL="0" indent="0">
              <a:buNone/>
            </a:pPr>
            <a:r>
              <a:rPr lang="en-US" dirty="0">
                <a:solidFill>
                  <a:schemeClr val="accent1">
                    <a:lumMod val="50000"/>
                  </a:schemeClr>
                </a:solidFill>
                <a:latin typeface="+mn-lt"/>
              </a:rPr>
              <a:t>Still requires the personal statement and allows for inclusion of up to four relevant publications or research products. </a:t>
            </a:r>
          </a:p>
          <a:p>
            <a:pPr marL="0" indent="0">
              <a:buNone/>
            </a:pPr>
            <a:r>
              <a:rPr lang="en-US" b="1" dirty="0">
                <a:solidFill>
                  <a:schemeClr val="accent1">
                    <a:lumMod val="50000"/>
                  </a:schemeClr>
                </a:solidFill>
                <a:latin typeface="+mn-lt"/>
              </a:rPr>
              <a:t>In addition</a:t>
            </a:r>
            <a:r>
              <a:rPr lang="en-US" dirty="0">
                <a:solidFill>
                  <a:schemeClr val="accent1">
                    <a:lumMod val="50000"/>
                  </a:schemeClr>
                </a:solidFill>
                <a:latin typeface="+mn-lt"/>
              </a:rPr>
              <a:t>, you may now include relevant ongoing and completed research projects from the past three years that you want to draw attention to (previously would be included under Section D, Research Support).</a:t>
            </a:r>
          </a:p>
        </p:txBody>
      </p:sp>
    </p:spTree>
    <p:extLst>
      <p:ext uri="{BB962C8B-B14F-4D97-AF65-F5344CB8AC3E}">
        <p14:creationId xmlns:p14="http://schemas.microsoft.com/office/powerpoint/2010/main" val="2870244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5575-73AD-486B-A31D-C38F6E88BE3B}"/>
              </a:ext>
            </a:extLst>
          </p:cNvPr>
          <p:cNvSpPr>
            <a:spLocks noGrp="1"/>
          </p:cNvSpPr>
          <p:nvPr>
            <p:ph type="title"/>
          </p:nvPr>
        </p:nvSpPr>
        <p:spPr/>
        <p:txBody>
          <a:bodyPr/>
          <a:lstStyle/>
          <a:p>
            <a:r>
              <a:rPr lang="en-US"/>
              <a:t>Section a: personal statement</a:t>
            </a:r>
          </a:p>
        </p:txBody>
      </p:sp>
      <p:sp>
        <p:nvSpPr>
          <p:cNvPr id="4" name="Slide Number Placeholder 3">
            <a:extLst>
              <a:ext uri="{FF2B5EF4-FFF2-40B4-BE49-F238E27FC236}">
                <a16:creationId xmlns:a16="http://schemas.microsoft.com/office/drawing/2014/main" id="{EE8A7FB1-464B-464D-9BCC-6BC8699EAD54}"/>
              </a:ext>
            </a:extLst>
          </p:cNvPr>
          <p:cNvSpPr>
            <a:spLocks noGrp="1"/>
          </p:cNvSpPr>
          <p:nvPr>
            <p:ph type="sldNum" sz="quarter" idx="12"/>
          </p:nvPr>
        </p:nvSpPr>
        <p:spPr/>
        <p:txBody>
          <a:bodyPr/>
          <a:lstStyle/>
          <a:p>
            <a:fld id="{AD40181A-01B0-4CB8-8614-1473649F6741}" type="slidenum">
              <a:rPr lang="en-US" smtClean="0"/>
              <a:pPr/>
              <a:t>8</a:t>
            </a:fld>
            <a:endParaRPr lang="en-US"/>
          </a:p>
        </p:txBody>
      </p:sp>
      <p:cxnSp>
        <p:nvCxnSpPr>
          <p:cNvPr id="11" name="Straight Connector 10">
            <a:extLst>
              <a:ext uri="{FF2B5EF4-FFF2-40B4-BE49-F238E27FC236}">
                <a16:creationId xmlns:a16="http://schemas.microsoft.com/office/drawing/2014/main" id="{850CFA5F-3E2C-4B52-BFD6-B6CDD8CF4415}"/>
              </a:ext>
            </a:extLst>
          </p:cNvPr>
          <p:cNvCxnSpPr>
            <a:cxnSpLocks/>
          </p:cNvCxnSpPr>
          <p:nvPr/>
        </p:nvCxnSpPr>
        <p:spPr>
          <a:xfrm>
            <a:off x="5887320" y="1860852"/>
            <a:ext cx="0" cy="3073706"/>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F9E32034-3413-4016-8061-581ABED0B278}"/>
              </a:ext>
            </a:extLst>
          </p:cNvPr>
          <p:cNvPicPr>
            <a:picLocks noChangeAspect="1"/>
          </p:cNvPicPr>
          <p:nvPr/>
        </p:nvPicPr>
        <p:blipFill>
          <a:blip r:embed="rId2"/>
          <a:stretch>
            <a:fillRect/>
          </a:stretch>
        </p:blipFill>
        <p:spPr>
          <a:xfrm>
            <a:off x="1274054" y="1923441"/>
            <a:ext cx="4492432" cy="2574785"/>
          </a:xfrm>
          <a:prstGeom prst="rect">
            <a:avLst/>
          </a:prstGeom>
        </p:spPr>
      </p:pic>
      <p:pic>
        <p:nvPicPr>
          <p:cNvPr id="15" name="Picture 14">
            <a:extLst>
              <a:ext uri="{FF2B5EF4-FFF2-40B4-BE49-F238E27FC236}">
                <a16:creationId xmlns:a16="http://schemas.microsoft.com/office/drawing/2014/main" id="{F05EEC61-280B-40B0-8169-41C1EA7A577C}"/>
              </a:ext>
            </a:extLst>
          </p:cNvPr>
          <p:cNvPicPr>
            <a:picLocks noChangeAspect="1"/>
          </p:cNvPicPr>
          <p:nvPr/>
        </p:nvPicPr>
        <p:blipFill>
          <a:blip r:embed="rId3"/>
          <a:stretch>
            <a:fillRect/>
          </a:stretch>
        </p:blipFill>
        <p:spPr>
          <a:xfrm>
            <a:off x="6096000" y="1860852"/>
            <a:ext cx="4178348" cy="3011117"/>
          </a:xfrm>
          <a:prstGeom prst="rect">
            <a:avLst/>
          </a:prstGeom>
        </p:spPr>
      </p:pic>
      <p:pic>
        <p:nvPicPr>
          <p:cNvPr id="16" name="Picture 15">
            <a:extLst>
              <a:ext uri="{FF2B5EF4-FFF2-40B4-BE49-F238E27FC236}">
                <a16:creationId xmlns:a16="http://schemas.microsoft.com/office/drawing/2014/main" id="{39122134-17D7-47EE-8771-742BC6E8AFED}"/>
              </a:ext>
            </a:extLst>
          </p:cNvPr>
          <p:cNvPicPr>
            <a:picLocks noChangeAspect="1"/>
          </p:cNvPicPr>
          <p:nvPr/>
        </p:nvPicPr>
        <p:blipFill>
          <a:blip r:embed="rId4"/>
          <a:stretch>
            <a:fillRect/>
          </a:stretch>
        </p:blipFill>
        <p:spPr>
          <a:xfrm>
            <a:off x="6153864" y="4774132"/>
            <a:ext cx="4062619" cy="1068404"/>
          </a:xfrm>
          <a:prstGeom prst="rect">
            <a:avLst/>
          </a:prstGeom>
        </p:spPr>
      </p:pic>
      <p:sp>
        <p:nvSpPr>
          <p:cNvPr id="10" name="TextBox 9">
            <a:extLst>
              <a:ext uri="{FF2B5EF4-FFF2-40B4-BE49-F238E27FC236}">
                <a16:creationId xmlns:a16="http://schemas.microsoft.com/office/drawing/2014/main" id="{87C57CEE-6544-4157-ACFE-1E80C74AB68F}"/>
              </a:ext>
            </a:extLst>
          </p:cNvPr>
          <p:cNvSpPr txBox="1"/>
          <p:nvPr/>
        </p:nvSpPr>
        <p:spPr>
          <a:xfrm>
            <a:off x="3151339" y="1456891"/>
            <a:ext cx="3031691" cy="369332"/>
          </a:xfrm>
          <a:prstGeom prst="rect">
            <a:avLst/>
          </a:prstGeom>
          <a:noFill/>
        </p:spPr>
        <p:txBody>
          <a:bodyPr wrap="square" rtlCol="0">
            <a:spAutoFit/>
          </a:bodyPr>
          <a:lstStyle/>
          <a:p>
            <a:r>
              <a:rPr lang="en-US" dirty="0"/>
              <a:t>Existing Format</a:t>
            </a:r>
          </a:p>
        </p:txBody>
      </p:sp>
      <p:sp>
        <p:nvSpPr>
          <p:cNvPr id="17" name="TextBox 16">
            <a:extLst>
              <a:ext uri="{FF2B5EF4-FFF2-40B4-BE49-F238E27FC236}">
                <a16:creationId xmlns:a16="http://schemas.microsoft.com/office/drawing/2014/main" id="{247E861D-E0A2-4DA9-A386-D8A9BB6DEDBB}"/>
              </a:ext>
            </a:extLst>
          </p:cNvPr>
          <p:cNvSpPr txBox="1"/>
          <p:nvPr/>
        </p:nvSpPr>
        <p:spPr>
          <a:xfrm>
            <a:off x="7137609" y="1456891"/>
            <a:ext cx="3031691" cy="369332"/>
          </a:xfrm>
          <a:prstGeom prst="rect">
            <a:avLst/>
          </a:prstGeom>
          <a:noFill/>
        </p:spPr>
        <p:txBody>
          <a:bodyPr wrap="square" rtlCol="0">
            <a:spAutoFit/>
          </a:bodyPr>
          <a:lstStyle/>
          <a:p>
            <a:r>
              <a:rPr lang="en-US" dirty="0"/>
              <a:t>New Format</a:t>
            </a:r>
          </a:p>
        </p:txBody>
      </p:sp>
    </p:spTree>
    <p:extLst>
      <p:ext uri="{BB962C8B-B14F-4D97-AF65-F5344CB8AC3E}">
        <p14:creationId xmlns:p14="http://schemas.microsoft.com/office/powerpoint/2010/main" val="3279156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5575-73AD-486B-A31D-C38F6E88BE3B}"/>
              </a:ext>
            </a:extLst>
          </p:cNvPr>
          <p:cNvSpPr>
            <a:spLocks noGrp="1"/>
          </p:cNvSpPr>
          <p:nvPr>
            <p:ph type="title"/>
          </p:nvPr>
        </p:nvSpPr>
        <p:spPr/>
        <p:txBody>
          <a:bodyPr/>
          <a:lstStyle/>
          <a:p>
            <a:r>
              <a:rPr lang="en-US"/>
              <a:t>Section a: personal statement</a:t>
            </a:r>
          </a:p>
        </p:txBody>
      </p:sp>
      <p:sp>
        <p:nvSpPr>
          <p:cNvPr id="4" name="Slide Number Placeholder 3">
            <a:extLst>
              <a:ext uri="{FF2B5EF4-FFF2-40B4-BE49-F238E27FC236}">
                <a16:creationId xmlns:a16="http://schemas.microsoft.com/office/drawing/2014/main" id="{EE8A7FB1-464B-464D-9BCC-6BC8699EAD54}"/>
              </a:ext>
            </a:extLst>
          </p:cNvPr>
          <p:cNvSpPr>
            <a:spLocks noGrp="1"/>
          </p:cNvSpPr>
          <p:nvPr>
            <p:ph type="sldNum" sz="quarter" idx="12"/>
          </p:nvPr>
        </p:nvSpPr>
        <p:spPr/>
        <p:txBody>
          <a:bodyPr/>
          <a:lstStyle/>
          <a:p>
            <a:fld id="{AD40181A-01B0-4CB8-8614-1473649F6741}" type="slidenum">
              <a:rPr lang="en-US" smtClean="0"/>
              <a:pPr/>
              <a:t>9</a:t>
            </a:fld>
            <a:endParaRPr lang="en-US"/>
          </a:p>
        </p:txBody>
      </p:sp>
      <p:cxnSp>
        <p:nvCxnSpPr>
          <p:cNvPr id="11" name="Straight Connector 10">
            <a:extLst>
              <a:ext uri="{FF2B5EF4-FFF2-40B4-BE49-F238E27FC236}">
                <a16:creationId xmlns:a16="http://schemas.microsoft.com/office/drawing/2014/main" id="{850CFA5F-3E2C-4B52-BFD6-B6CDD8CF4415}"/>
              </a:ext>
            </a:extLst>
          </p:cNvPr>
          <p:cNvCxnSpPr>
            <a:cxnSpLocks/>
          </p:cNvCxnSpPr>
          <p:nvPr/>
        </p:nvCxnSpPr>
        <p:spPr>
          <a:xfrm>
            <a:off x="5887320" y="1860852"/>
            <a:ext cx="0" cy="307370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FEDC7BC-353C-4651-9334-A8F95B793312}"/>
              </a:ext>
            </a:extLst>
          </p:cNvPr>
          <p:cNvSpPr txBox="1"/>
          <p:nvPr/>
        </p:nvSpPr>
        <p:spPr>
          <a:xfrm>
            <a:off x="2157290" y="1371716"/>
            <a:ext cx="2379644" cy="369332"/>
          </a:xfrm>
          <a:prstGeom prst="rect">
            <a:avLst/>
          </a:prstGeom>
          <a:noFill/>
        </p:spPr>
        <p:txBody>
          <a:bodyPr wrap="square" rtlCol="0">
            <a:spAutoFit/>
          </a:bodyPr>
          <a:lstStyle/>
          <a:p>
            <a:r>
              <a:rPr lang="en-US" dirty="0"/>
              <a:t>New Format</a:t>
            </a:r>
          </a:p>
        </p:txBody>
      </p:sp>
      <p:pic>
        <p:nvPicPr>
          <p:cNvPr id="15" name="Picture 14">
            <a:extLst>
              <a:ext uri="{FF2B5EF4-FFF2-40B4-BE49-F238E27FC236}">
                <a16:creationId xmlns:a16="http://schemas.microsoft.com/office/drawing/2014/main" id="{F05EEC61-280B-40B0-8169-41C1EA7A577C}"/>
              </a:ext>
            </a:extLst>
          </p:cNvPr>
          <p:cNvPicPr>
            <a:picLocks noChangeAspect="1"/>
          </p:cNvPicPr>
          <p:nvPr/>
        </p:nvPicPr>
        <p:blipFill>
          <a:blip r:embed="rId2"/>
          <a:stretch>
            <a:fillRect/>
          </a:stretch>
        </p:blipFill>
        <p:spPr>
          <a:xfrm>
            <a:off x="1222052" y="1860852"/>
            <a:ext cx="4178348" cy="3011117"/>
          </a:xfrm>
          <a:prstGeom prst="rect">
            <a:avLst/>
          </a:prstGeom>
        </p:spPr>
      </p:pic>
      <p:pic>
        <p:nvPicPr>
          <p:cNvPr id="16" name="Picture 15">
            <a:extLst>
              <a:ext uri="{FF2B5EF4-FFF2-40B4-BE49-F238E27FC236}">
                <a16:creationId xmlns:a16="http://schemas.microsoft.com/office/drawing/2014/main" id="{39122134-17D7-47EE-8771-742BC6E8AFED}"/>
              </a:ext>
            </a:extLst>
          </p:cNvPr>
          <p:cNvPicPr>
            <a:picLocks noChangeAspect="1"/>
          </p:cNvPicPr>
          <p:nvPr/>
        </p:nvPicPr>
        <p:blipFill>
          <a:blip r:embed="rId3"/>
          <a:stretch>
            <a:fillRect/>
          </a:stretch>
        </p:blipFill>
        <p:spPr>
          <a:xfrm>
            <a:off x="1278067" y="4842828"/>
            <a:ext cx="4062619" cy="1036553"/>
          </a:xfrm>
          <a:prstGeom prst="rect">
            <a:avLst/>
          </a:prstGeom>
        </p:spPr>
      </p:pic>
      <p:sp>
        <p:nvSpPr>
          <p:cNvPr id="3" name="TextBox 2">
            <a:extLst>
              <a:ext uri="{FF2B5EF4-FFF2-40B4-BE49-F238E27FC236}">
                <a16:creationId xmlns:a16="http://schemas.microsoft.com/office/drawing/2014/main" id="{537FD1D4-ED7E-4FAF-AE06-E7097C8AD6D6}"/>
              </a:ext>
            </a:extLst>
          </p:cNvPr>
          <p:cNvSpPr txBox="1"/>
          <p:nvPr/>
        </p:nvSpPr>
        <p:spPr>
          <a:xfrm>
            <a:off x="6476209" y="1876575"/>
            <a:ext cx="5397245" cy="3970318"/>
          </a:xfrm>
          <a:prstGeom prst="rect">
            <a:avLst/>
          </a:prstGeom>
          <a:noFill/>
        </p:spPr>
        <p:txBody>
          <a:bodyPr wrap="square" rtlCol="0">
            <a:spAutoFit/>
          </a:bodyPr>
          <a:lstStyle/>
          <a:p>
            <a:r>
              <a:rPr lang="en-US"/>
              <a:t>Under updated </a:t>
            </a:r>
            <a:r>
              <a:rPr lang="en-US" err="1"/>
              <a:t>biosketch</a:t>
            </a:r>
            <a:r>
              <a:rPr lang="en-US"/>
              <a:t> requirements:</a:t>
            </a:r>
          </a:p>
          <a:p>
            <a:endParaRPr lang="en-US"/>
          </a:p>
          <a:p>
            <a:pPr marL="342900" indent="-342900">
              <a:buAutoNum type="arabicPeriod"/>
            </a:pPr>
            <a:r>
              <a:rPr lang="en-US"/>
              <a:t>Because Section D. Ongoing and Completed Research Support has been removed, list ongoing and completed research projects from the past three years in this section</a:t>
            </a:r>
          </a:p>
          <a:p>
            <a:pPr marL="342900" indent="-342900">
              <a:buAutoNum type="arabicPeriod"/>
            </a:pPr>
            <a:endParaRPr lang="en-US"/>
          </a:p>
          <a:p>
            <a:pPr marL="342900" indent="-342900">
              <a:buAutoNum type="arabicPeriod"/>
            </a:pPr>
            <a:endParaRPr lang="en-US"/>
          </a:p>
          <a:p>
            <a:pPr marL="342900" indent="-342900">
              <a:buAutoNum type="arabicPeriod"/>
            </a:pPr>
            <a:endParaRPr lang="en-US"/>
          </a:p>
          <a:p>
            <a:pPr marL="342900" indent="-342900">
              <a:buAutoNum type="arabicPeriod"/>
            </a:pPr>
            <a:endParaRPr lang="en-US"/>
          </a:p>
          <a:p>
            <a:pPr marL="342900" indent="-342900">
              <a:buAutoNum type="arabicPeriod"/>
            </a:pPr>
            <a:r>
              <a:rPr lang="en-US"/>
              <a:t>You may still cite up to four publications or research products that highlight your experience and qualifications.</a:t>
            </a:r>
          </a:p>
          <a:p>
            <a:endParaRPr lang="en-US"/>
          </a:p>
        </p:txBody>
      </p:sp>
      <p:cxnSp>
        <p:nvCxnSpPr>
          <p:cNvPr id="17" name="Straight Arrow Connector 16">
            <a:extLst>
              <a:ext uri="{FF2B5EF4-FFF2-40B4-BE49-F238E27FC236}">
                <a16:creationId xmlns:a16="http://schemas.microsoft.com/office/drawing/2014/main" id="{5571C2AC-6F82-4376-843E-D96B0D662BF5}"/>
              </a:ext>
            </a:extLst>
          </p:cNvPr>
          <p:cNvCxnSpPr>
            <a:cxnSpLocks/>
          </p:cNvCxnSpPr>
          <p:nvPr/>
        </p:nvCxnSpPr>
        <p:spPr>
          <a:xfrm flipH="1">
            <a:off x="4536934" y="3298318"/>
            <a:ext cx="2110550" cy="537098"/>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812EFE2-027A-43EC-BBEB-8C7AE7D473A1}"/>
              </a:ext>
            </a:extLst>
          </p:cNvPr>
          <p:cNvCxnSpPr>
            <a:cxnSpLocks/>
          </p:cNvCxnSpPr>
          <p:nvPr/>
        </p:nvCxnSpPr>
        <p:spPr>
          <a:xfrm flipH="1">
            <a:off x="5225143" y="5192486"/>
            <a:ext cx="1422341" cy="34290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9635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heme/theme1.xml><?xml version="1.0" encoding="utf-8"?>
<a:theme xmlns:a="http://schemas.openxmlformats.org/drawingml/2006/main" name="RIS_LabArchives_Template">
  <a:themeElements>
    <a:clrScheme name="CHOP Custom">
      <a:dk1>
        <a:srgbClr val="D11960"/>
      </a:dk1>
      <a:lt1>
        <a:srgbClr val="FFFFFE"/>
      </a:lt1>
      <a:dk2>
        <a:srgbClr val="FFFFFE"/>
      </a:dk2>
      <a:lt2>
        <a:srgbClr val="584B3D"/>
      </a:lt2>
      <a:accent1>
        <a:srgbClr val="3E9CC9"/>
      </a:accent1>
      <a:accent2>
        <a:srgbClr val="D11960"/>
      </a:accent2>
      <a:accent3>
        <a:srgbClr val="5C8D29"/>
      </a:accent3>
      <a:accent4>
        <a:srgbClr val="97C5DF"/>
      </a:accent4>
      <a:accent5>
        <a:srgbClr val="E5849B"/>
      </a:accent5>
      <a:accent6>
        <a:srgbClr val="9FBE7E"/>
      </a:accent6>
      <a:hlink>
        <a:srgbClr val="0000FF"/>
      </a:hlink>
      <a:folHlink>
        <a:srgbClr val="800080"/>
      </a:folHlink>
    </a:clrScheme>
    <a:fontScheme name="Custom 1">
      <a:majorFont>
        <a:latin typeface="Arial"/>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novationeco" id="{994BA8A9-91A8-8D4A-A9A8-8E8B7A3944AB}" vid="{60D1369B-A32A-9840-9929-4F474B34A6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9D0657BF9299469423D6727045902D" ma:contentTypeVersion="14" ma:contentTypeDescription="Create a new document." ma:contentTypeScope="" ma:versionID="0d2ab1ed4e10ceef184f81f8072df69e">
  <xsd:schema xmlns:xsd="http://www.w3.org/2001/XMLSchema" xmlns:xs="http://www.w3.org/2001/XMLSchema" xmlns:p="http://schemas.microsoft.com/office/2006/metadata/properties" xmlns:ns3="2c71fa27-7996-469b-bbd5-95961ffc4936" xmlns:ns4="fda34c62-6f51-481b-8830-7f528f7d47d3" targetNamespace="http://schemas.microsoft.com/office/2006/metadata/properties" ma:root="true" ma:fieldsID="24971767d22533477ba7f9f224688c80" ns3:_="" ns4:_="">
    <xsd:import namespace="2c71fa27-7996-469b-bbd5-95961ffc4936"/>
    <xsd:import namespace="fda34c62-6f51-481b-8830-7f528f7d47d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4:SharedWithUsers" minOccurs="0"/>
                <xsd:element ref="ns4:SharedWithDetails" minOccurs="0"/>
                <xsd:element ref="ns4:SharingHintHash"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1fa27-7996-469b-bbd5-95961ffc49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a34c62-6f51-481b-8830-7f528f7d47d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78B9CA-BC85-4AC4-82A4-AD53C20980F5}">
  <ds:schemaRefs>
    <ds:schemaRef ds:uri="http://schemas.microsoft.com/sharepoint/v3/contenttype/forms"/>
  </ds:schemaRefs>
</ds:datastoreItem>
</file>

<file path=customXml/itemProps2.xml><?xml version="1.0" encoding="utf-8"?>
<ds:datastoreItem xmlns:ds="http://schemas.openxmlformats.org/officeDocument/2006/customXml" ds:itemID="{7C493EF0-0BE4-4E84-A0BC-FF9879CDB9E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8002CF1-6338-42F0-9982-852D16C6E2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1fa27-7996-469b-bbd5-95961ffc4936"/>
    <ds:schemaRef ds:uri="fda34c62-6f51-481b-8830-7f528f7d47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1069</TotalTime>
  <Words>2809</Words>
  <Application>Microsoft Office PowerPoint</Application>
  <PresentationFormat>Widescreen</PresentationFormat>
  <Paragraphs>327</Paragraphs>
  <Slides>35</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Chronicle Text G1 Roman</vt:lpstr>
      <vt:lpstr>Georgia</vt:lpstr>
      <vt:lpstr>Open Sans Light</vt:lpstr>
      <vt:lpstr>Rubrik-SemiBold</vt:lpstr>
      <vt:lpstr>Segoe UI Light</vt:lpstr>
      <vt:lpstr>Symbol</vt:lpstr>
      <vt:lpstr>Wingdings</vt:lpstr>
      <vt:lpstr>RIS_LabArchives_Template</vt:lpstr>
      <vt:lpstr>Upcoming changes to NIH biosketch &amp; Other support documents</vt:lpstr>
      <vt:lpstr>Why is NIH changing the biosketch and other support?</vt:lpstr>
      <vt:lpstr>presenters</vt:lpstr>
      <vt:lpstr>Summary of changes to biosketches non-fellowship applications</vt:lpstr>
      <vt:lpstr>How to complete a biosketch  using the new format</vt:lpstr>
      <vt:lpstr>Biographical information</vt:lpstr>
      <vt:lpstr>Section a: personal statement</vt:lpstr>
      <vt:lpstr>Section a: personal statement</vt:lpstr>
      <vt:lpstr>Section a: personal statement</vt:lpstr>
      <vt:lpstr>Section B: Positions, scientific appointments, and honors</vt:lpstr>
      <vt:lpstr>Section B: Positions, scientific appointments, and honors</vt:lpstr>
      <vt:lpstr>Section B: Positions, scientific appointments, and honors non-fellowship applications</vt:lpstr>
      <vt:lpstr>Section B: Positions, scientific appointments, and honors</vt:lpstr>
      <vt:lpstr>Section C: contributions to science</vt:lpstr>
      <vt:lpstr>Section D: Research Support</vt:lpstr>
      <vt:lpstr>Section D: scholastic performance fellowship applications only</vt:lpstr>
      <vt:lpstr>BIOSKETCHES - STILL ENFORCED non-fellowship applications</vt:lpstr>
      <vt:lpstr>SCIENCV: generate your biosketch</vt:lpstr>
      <vt:lpstr>NIH Other Support Definition</vt:lpstr>
      <vt:lpstr>PowerPoint Presentation</vt:lpstr>
      <vt:lpstr>OVERVIEW OF OTHER SUPPORT</vt:lpstr>
      <vt:lpstr>PowerPoint Presentation</vt:lpstr>
      <vt:lpstr>Screenshots from the NIH sample</vt:lpstr>
      <vt:lpstr>Samples:  REPORTING DOMESTIC CONTRIBUTIONs</vt:lpstr>
      <vt:lpstr>SAMPLEs:  REPORTING FOREIGN COMPONENT / IN-KIND CONTRIBUTIONS</vt:lpstr>
      <vt:lpstr>PowerPoint Presentation</vt:lpstr>
      <vt:lpstr>PowerPoint Presentation</vt:lpstr>
      <vt:lpstr>PowerPoint Presentation</vt:lpstr>
      <vt:lpstr>USING eCOI TO COLLECT INFORMATION</vt:lpstr>
      <vt:lpstr>Adding information from ecoi pORTAL</vt:lpstr>
      <vt:lpstr>PowerPoint Presentation</vt:lpstr>
      <vt:lpstr>Key takeaways – IT’s all about you! </vt:lpstr>
      <vt:lpstr>Updated Biosketch and OS Guidance from Other Federal Agencies</vt:lpstr>
      <vt:lpstr>QUESTIONS?</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Upcoming changes to NIH biosketch &amp; Other support documents</dc:title>
  <dc:creator>Raja, Amna</dc:creator>
  <cp:lastModifiedBy>Martin, Patrice S</cp:lastModifiedBy>
  <cp:revision>47</cp:revision>
  <dcterms:created xsi:type="dcterms:W3CDTF">2021-05-19T17:05:14Z</dcterms:created>
  <dcterms:modified xsi:type="dcterms:W3CDTF">2022-01-12T20:30:59Z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0x010100D99D0657BF9299469423D6727045902D</vt:lpwstr>
  </property>
</Properties>
</file>